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10287000" cx="18288000"/>
  <p:notesSz cx="6858000" cy="9144000"/>
  <p:embeddedFontLst>
    <p:embeddedFont>
      <p:font typeface="Montserrat"/>
      <p:regular r:id="rId35"/>
      <p:bold r:id="rId36"/>
      <p:italic r:id="rId37"/>
      <p:boldItalic r:id="rId38"/>
    </p:embeddedFont>
    <p:embeddedFont>
      <p:font typeface="Open Sans"/>
      <p:bold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41" roundtripDataSignature="AMtx7mhzw3KYQpCOftBsdz5InIGnog/xf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B582EE2-3506-47D0-837E-CEE3FC1371D7}">
  <a:tblStyle styleId="{BB582EE2-3506-47D0-837E-CEE3FC1371D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boldItalic.fntdata"/><Relationship Id="rId20" Type="http://schemas.openxmlformats.org/officeDocument/2006/relationships/slide" Target="slides/slide14.xml"/><Relationship Id="rId41" Type="http://customschemas.google.com/relationships/presentationmetadata" Target="meta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Montserrat-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Montserrat-italic.fntdata"/><Relationship Id="rId14" Type="http://schemas.openxmlformats.org/officeDocument/2006/relationships/slide" Target="slides/slide8.xml"/><Relationship Id="rId36" Type="http://schemas.openxmlformats.org/officeDocument/2006/relationships/font" Target="fonts/Montserrat-bold.fntdata"/><Relationship Id="rId17" Type="http://schemas.openxmlformats.org/officeDocument/2006/relationships/slide" Target="slides/slide11.xml"/><Relationship Id="rId39" Type="http://schemas.openxmlformats.org/officeDocument/2006/relationships/font" Target="fonts/OpenSans-bold.fntdata"/><Relationship Id="rId16" Type="http://schemas.openxmlformats.org/officeDocument/2006/relationships/slide" Target="slides/slide10.xml"/><Relationship Id="rId38" Type="http://schemas.openxmlformats.org/officeDocument/2006/relationships/font" Target="fonts/Montserrat-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5c3d30e88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g35c3d30e88a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5c3d30e88a_1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g35c3d30e88a_1_2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5c3d30e88a_1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g35c3d30e88a_1_3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5c3d30e88a_1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g35c3d30e88a_1_4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5c3d30e88a_1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g35c3d30e88a_1_4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5c3d30e88a_1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g35c3d30e88a_1_5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5c3d30e88a_1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35c3d30e88a_1_5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5c3d30e88a_1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g35c3d30e88a_1_5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5c3d30e88a_1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35c3d30e88a_1_5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5c3d30e88a_1_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g35c3d30e88a_1_9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5c3d30e88a_1_1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g35c3d30e88a_1_10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5c3d30e88a_1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5" name="Google Shape;95;g35c3d30e88a_1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5c3d30e88a_1_8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g35c3d30e88a_1_8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5c3d30e88a_1_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g35c3d30e88a_1_9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5c3d30e88a_1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g35c3d30e88a_1_5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5c3d30e88a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g35c3d30e88a_1_7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5c3d30e88a_1_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g35c3d30e88a_1_7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35c3d30e88a_1_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g35c3d30e88a_1_8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5c3d30e88a_1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5" name="Google Shape;105;g35c3d30e88a_1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5c3d30e88a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g35c3d30e88a_1_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5c3d30e88a_1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g35c3d30e88a_1_1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5c3d30e88a_1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g35c3d30e88a_1_2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5c3d30e88a_1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g35c3d30e88a_1_2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2"/>
          <p:cNvSpPr/>
          <p:nvPr>
            <p:ph idx="2" type="pic"/>
          </p:nvPr>
        </p:nvSpPr>
        <p:spPr>
          <a:xfrm>
            <a:off x="1792288" y="612775"/>
            <a:ext cx="5486400" cy="4114800"/>
          </a:xfrm>
          <a:prstGeom prst="rect">
            <a:avLst/>
          </a:prstGeom>
          <a:noFill/>
          <a:ln>
            <a:noFill/>
          </a:ln>
        </p:spPr>
      </p:sp>
      <p:sp>
        <p:nvSpPr>
          <p:cNvPr id="64" name="Google Shape;64;p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 Id="rId4" Type="http://schemas.openxmlformats.org/officeDocument/2006/relationships/image" Target="../media/image32.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jpg"/><Relationship Id="rId4" Type="http://schemas.openxmlformats.org/officeDocument/2006/relationships/image" Target="../media/image5.png"/><Relationship Id="rId5"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28.png"/><Relationship Id="rId5"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33.png"/><Relationship Id="rId5" Type="http://schemas.openxmlformats.org/officeDocument/2006/relationships/image" Target="../media/image4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9.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image" Target="../media/image38.png"/><Relationship Id="rId5" Type="http://schemas.openxmlformats.org/officeDocument/2006/relationships/hyperlink" Target="https://www.kernel.org" TargetMode="External"/><Relationship Id="rId6"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3.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2.jpg"/><Relationship Id="rId4" Type="http://schemas.openxmlformats.org/officeDocument/2006/relationships/image" Target="../media/image49.png"/><Relationship Id="rId5" Type="http://schemas.openxmlformats.org/officeDocument/2006/relationships/image" Target="../media/image48.png"/><Relationship Id="rId6"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2.jp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83" name="Shape 83"/>
        <p:cNvGrpSpPr/>
        <p:nvPr/>
      </p:nvGrpSpPr>
      <p:grpSpPr>
        <a:xfrm>
          <a:off x="0" y="0"/>
          <a:ext cx="0" cy="0"/>
          <a:chOff x="0" y="0"/>
          <a:chExt cx="0" cy="0"/>
        </a:xfrm>
      </p:grpSpPr>
      <p:sp>
        <p:nvSpPr>
          <p:cNvPr id="84" name="Google Shape;84;g35c3d30e88a_1_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85" name="Google Shape;85;g35c3d30e88a_1_0"/>
          <p:cNvSpPr/>
          <p:nvPr/>
        </p:nvSpPr>
        <p:spPr>
          <a:xfrm rot="1574698">
            <a:off x="13952973" y="5983878"/>
            <a:ext cx="5913343" cy="5868994"/>
          </a:xfrm>
          <a:custGeom>
            <a:rect b="b" l="l" r="r" t="t"/>
            <a:pathLst>
              <a:path extrusionOk="0" h="5865146" w="5909466">
                <a:moveTo>
                  <a:pt x="0" y="0"/>
                </a:moveTo>
                <a:lnTo>
                  <a:pt x="5909467" y="0"/>
                </a:lnTo>
                <a:lnTo>
                  <a:pt x="5909467" y="5865146"/>
                </a:lnTo>
                <a:lnTo>
                  <a:pt x="0" y="5865146"/>
                </a:lnTo>
                <a:lnTo>
                  <a:pt x="0" y="0"/>
                </a:lnTo>
                <a:close/>
              </a:path>
            </a:pathLst>
          </a:custGeom>
          <a:blipFill rotWithShape="1">
            <a:blip r:embed="rId4">
              <a:alphaModFix/>
            </a:blip>
            <a:stretch>
              <a:fillRect b="0" l="0" r="0" t="0"/>
            </a:stretch>
          </a:blipFill>
          <a:ln>
            <a:noFill/>
          </a:ln>
        </p:spPr>
      </p:sp>
      <p:sp>
        <p:nvSpPr>
          <p:cNvPr id="86" name="Google Shape;86;g35c3d30e88a_1_0"/>
          <p:cNvSpPr/>
          <p:nvPr/>
        </p:nvSpPr>
        <p:spPr>
          <a:xfrm rot="-9060061">
            <a:off x="-1778531" y="-1773691"/>
            <a:ext cx="5911977" cy="5867638"/>
          </a:xfrm>
          <a:custGeom>
            <a:rect b="b" l="l" r="r" t="t"/>
            <a:pathLst>
              <a:path extrusionOk="0" h="5865146" w="5909466">
                <a:moveTo>
                  <a:pt x="0" y="0"/>
                </a:moveTo>
                <a:lnTo>
                  <a:pt x="5909466" y="0"/>
                </a:lnTo>
                <a:lnTo>
                  <a:pt x="5909466" y="5865146"/>
                </a:lnTo>
                <a:lnTo>
                  <a:pt x="0" y="5865146"/>
                </a:lnTo>
                <a:lnTo>
                  <a:pt x="0" y="0"/>
                </a:lnTo>
                <a:close/>
              </a:path>
            </a:pathLst>
          </a:custGeom>
          <a:blipFill rotWithShape="1">
            <a:blip r:embed="rId4">
              <a:alphaModFix/>
            </a:blip>
            <a:stretch>
              <a:fillRect b="0" l="0" r="0" t="0"/>
            </a:stretch>
          </a:blipFill>
          <a:ln>
            <a:noFill/>
          </a:ln>
        </p:spPr>
      </p:sp>
      <p:sp>
        <p:nvSpPr>
          <p:cNvPr id="87" name="Google Shape;87;g35c3d30e88a_1_0"/>
          <p:cNvSpPr/>
          <p:nvPr/>
        </p:nvSpPr>
        <p:spPr>
          <a:xfrm>
            <a:off x="14405107" y="0"/>
            <a:ext cx="3898945" cy="1161388"/>
          </a:xfrm>
          <a:custGeom>
            <a:rect b="b" l="l" r="r" t="t"/>
            <a:pathLst>
              <a:path extrusionOk="0" h="1161388" w="3898945">
                <a:moveTo>
                  <a:pt x="0" y="0"/>
                </a:moveTo>
                <a:lnTo>
                  <a:pt x="3898945" y="0"/>
                </a:lnTo>
                <a:lnTo>
                  <a:pt x="3898945" y="1161388"/>
                </a:lnTo>
                <a:lnTo>
                  <a:pt x="0" y="1161388"/>
                </a:lnTo>
                <a:lnTo>
                  <a:pt x="0" y="0"/>
                </a:lnTo>
                <a:close/>
              </a:path>
            </a:pathLst>
          </a:custGeom>
          <a:blipFill rotWithShape="1">
            <a:blip r:embed="rId5">
              <a:alphaModFix/>
            </a:blip>
            <a:stretch>
              <a:fillRect b="0" l="0" r="0" t="0"/>
            </a:stretch>
          </a:blipFill>
          <a:ln>
            <a:noFill/>
          </a:ln>
        </p:spPr>
      </p:sp>
      <p:sp>
        <p:nvSpPr>
          <p:cNvPr id="88" name="Google Shape;88;g35c3d30e88a_1_0"/>
          <p:cNvSpPr txBox="1"/>
          <p:nvPr/>
        </p:nvSpPr>
        <p:spPr>
          <a:xfrm>
            <a:off x="1028700" y="7876900"/>
            <a:ext cx="8015400" cy="215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a:p>
        </p:txBody>
      </p:sp>
      <p:sp>
        <p:nvSpPr>
          <p:cNvPr id="89" name="Google Shape;89;g35c3d30e88a_1_0"/>
          <p:cNvSpPr txBox="1"/>
          <p:nvPr/>
        </p:nvSpPr>
        <p:spPr>
          <a:xfrm>
            <a:off x="1028700" y="8740489"/>
            <a:ext cx="69813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0" lang="en-US" sz="2499" u="none" cap="none" strike="noStrike">
                <a:solidFill>
                  <a:srgbClr val="FFFFFF"/>
                </a:solidFill>
                <a:latin typeface="Open Sans"/>
                <a:ea typeface="Open Sans"/>
                <a:cs typeface="Open Sans"/>
                <a:sym typeface="Open Sans"/>
              </a:rPr>
              <a:t>Escuela de </a:t>
            </a:r>
            <a:r>
              <a:rPr b="1" lang="en-US" sz="2499">
                <a:solidFill>
                  <a:srgbClr val="FFFFFF"/>
                </a:solidFill>
                <a:latin typeface="Open Sans"/>
                <a:ea typeface="Open Sans"/>
                <a:cs typeface="Open Sans"/>
                <a:sym typeface="Open Sans"/>
              </a:rPr>
              <a:t>Ingeniería</a:t>
            </a:r>
            <a:r>
              <a:rPr b="1" i="0" lang="en-US" sz="2499" u="none" cap="none" strike="noStrike">
                <a:solidFill>
                  <a:srgbClr val="FFFFFF"/>
                </a:solidFill>
                <a:latin typeface="Open Sans"/>
                <a:ea typeface="Open Sans"/>
                <a:cs typeface="Open Sans"/>
                <a:sym typeface="Open Sans"/>
              </a:rPr>
              <a:t> de Ciencias Y Sistemas</a:t>
            </a:r>
            <a:endParaRPr/>
          </a:p>
        </p:txBody>
      </p:sp>
      <p:sp>
        <p:nvSpPr>
          <p:cNvPr id="90" name="Google Shape;90;g35c3d30e88a_1_0"/>
          <p:cNvSpPr txBox="1"/>
          <p:nvPr/>
        </p:nvSpPr>
        <p:spPr>
          <a:xfrm>
            <a:off x="1028700" y="9165288"/>
            <a:ext cx="35253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0" lang="en-US" sz="2499" u="none" cap="none" strike="noStrike">
                <a:solidFill>
                  <a:srgbClr val="FFFFFF"/>
                </a:solidFill>
                <a:latin typeface="Open Sans"/>
                <a:ea typeface="Open Sans"/>
                <a:cs typeface="Open Sans"/>
                <a:sym typeface="Open Sans"/>
              </a:rPr>
              <a:t>Facultad de </a:t>
            </a:r>
            <a:r>
              <a:rPr b="1" lang="en-US" sz="2499">
                <a:solidFill>
                  <a:srgbClr val="FFFFFF"/>
                </a:solidFill>
                <a:latin typeface="Open Sans"/>
                <a:ea typeface="Open Sans"/>
                <a:cs typeface="Open Sans"/>
                <a:sym typeface="Open Sans"/>
              </a:rPr>
              <a:t>Ingeniería</a:t>
            </a:r>
            <a:endParaRPr/>
          </a:p>
        </p:txBody>
      </p:sp>
      <p:sp>
        <p:nvSpPr>
          <p:cNvPr id="91" name="Google Shape;91;g35c3d30e88a_1_0"/>
          <p:cNvSpPr txBox="1"/>
          <p:nvPr/>
        </p:nvSpPr>
        <p:spPr>
          <a:xfrm>
            <a:off x="1028700" y="9585325"/>
            <a:ext cx="64080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0" lang="en-US" sz="2499" u="none" cap="none" strike="noStrike">
                <a:solidFill>
                  <a:srgbClr val="FFFFFF"/>
                </a:solidFill>
                <a:latin typeface="Open Sans"/>
                <a:ea typeface="Open Sans"/>
                <a:cs typeface="Open Sans"/>
                <a:sym typeface="Open Sans"/>
              </a:rPr>
              <a:t>Universidad de San Carlos de Guatemala</a:t>
            </a:r>
            <a:endParaRPr/>
          </a:p>
        </p:txBody>
      </p:sp>
      <p:sp>
        <p:nvSpPr>
          <p:cNvPr id="92" name="Google Shape;92;g35c3d30e88a_1_0"/>
          <p:cNvSpPr txBox="1"/>
          <p:nvPr/>
        </p:nvSpPr>
        <p:spPr>
          <a:xfrm>
            <a:off x="3601920" y="4217247"/>
            <a:ext cx="11280600" cy="2528100"/>
          </a:xfrm>
          <a:prstGeom prst="rect">
            <a:avLst/>
          </a:prstGeom>
          <a:noFill/>
          <a:ln>
            <a:noFill/>
          </a:ln>
        </p:spPr>
        <p:txBody>
          <a:bodyPr anchorCtr="0" anchor="t" bIns="0" lIns="0" spcFirstLastPara="1" rIns="0" wrap="square" tIns="0">
            <a:spAutoFit/>
          </a:bodyPr>
          <a:lstStyle/>
          <a:p>
            <a:pPr indent="-317500" lvl="0" marL="457200" marR="0" rtl="0" algn="ctr">
              <a:lnSpc>
                <a:spcPct val="107021"/>
              </a:lnSpc>
              <a:spcBef>
                <a:spcPts val="0"/>
              </a:spcBef>
              <a:spcAft>
                <a:spcPts val="0"/>
              </a:spcAft>
              <a:buSzPts val="1400"/>
              <a:buAutoNum type="arabicPeriod"/>
            </a:pPr>
            <a:r>
              <a:rPr lang="en-US" sz="7933">
                <a:solidFill>
                  <a:srgbClr val="FFFFFF"/>
                </a:solidFill>
              </a:rPr>
              <a:t>UNIDAD 1: INTRODUCCION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g35c3d30e88a_1_27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200" name="Google Shape;200;g35c3d30e88a_1_270"/>
          <p:cNvSpPr/>
          <p:nvPr/>
        </p:nvSpPr>
        <p:spPr>
          <a:xfrm>
            <a:off x="-2977714" y="-2836398"/>
            <a:ext cx="8314346" cy="8314346"/>
          </a:xfrm>
          <a:custGeom>
            <a:rect b="b" l="l" r="r" t="t"/>
            <a:pathLst>
              <a:path extrusionOk="0" h="8314346" w="8314346">
                <a:moveTo>
                  <a:pt x="0" y="0"/>
                </a:moveTo>
                <a:lnTo>
                  <a:pt x="8314346" y="0"/>
                </a:lnTo>
                <a:lnTo>
                  <a:pt x="8314346" y="8314346"/>
                </a:lnTo>
                <a:lnTo>
                  <a:pt x="0" y="8314346"/>
                </a:lnTo>
                <a:lnTo>
                  <a:pt x="0" y="0"/>
                </a:lnTo>
                <a:close/>
              </a:path>
            </a:pathLst>
          </a:custGeom>
          <a:blipFill rotWithShape="1">
            <a:blip r:embed="rId4">
              <a:alphaModFix/>
            </a:blip>
            <a:stretch>
              <a:fillRect b="0" l="0" r="0" t="0"/>
            </a:stretch>
          </a:blipFill>
          <a:ln>
            <a:noFill/>
          </a:ln>
        </p:spPr>
      </p:sp>
      <p:sp>
        <p:nvSpPr>
          <p:cNvPr id="201" name="Google Shape;201;g35c3d30e88a_1_270"/>
          <p:cNvSpPr/>
          <p:nvPr/>
        </p:nvSpPr>
        <p:spPr>
          <a:xfrm>
            <a:off x="12197407" y="5143500"/>
            <a:ext cx="8314346" cy="8314346"/>
          </a:xfrm>
          <a:custGeom>
            <a:rect b="b" l="l" r="r" t="t"/>
            <a:pathLst>
              <a:path extrusionOk="0" h="8314346" w="8314346">
                <a:moveTo>
                  <a:pt x="0" y="0"/>
                </a:moveTo>
                <a:lnTo>
                  <a:pt x="8314345" y="0"/>
                </a:lnTo>
                <a:lnTo>
                  <a:pt x="8314345" y="8314346"/>
                </a:lnTo>
                <a:lnTo>
                  <a:pt x="0" y="8314346"/>
                </a:lnTo>
                <a:lnTo>
                  <a:pt x="0" y="0"/>
                </a:lnTo>
                <a:close/>
              </a:path>
            </a:pathLst>
          </a:custGeom>
          <a:blipFill rotWithShape="1">
            <a:blip r:embed="rId4">
              <a:alphaModFix/>
            </a:blip>
            <a:stretch>
              <a:fillRect b="0" l="0" r="0" t="0"/>
            </a:stretch>
          </a:blipFill>
          <a:ln>
            <a:noFill/>
          </a:ln>
        </p:spPr>
      </p:sp>
      <p:sp>
        <p:nvSpPr>
          <p:cNvPr id="202" name="Google Shape;202;g35c3d30e88a_1_270"/>
          <p:cNvSpPr txBox="1"/>
          <p:nvPr/>
        </p:nvSpPr>
        <p:spPr>
          <a:xfrm>
            <a:off x="2177865" y="4125486"/>
            <a:ext cx="13932300" cy="3122400"/>
          </a:xfrm>
          <a:prstGeom prst="rect">
            <a:avLst/>
          </a:prstGeom>
          <a:noFill/>
          <a:ln>
            <a:noFill/>
          </a:ln>
        </p:spPr>
        <p:txBody>
          <a:bodyPr anchorCtr="0" anchor="t" bIns="0" lIns="0" spcFirstLastPara="1" rIns="0" wrap="square" tIns="0">
            <a:spAutoFit/>
          </a:bodyPr>
          <a:lstStyle/>
          <a:p>
            <a:pPr indent="0" lvl="0" marL="0" marR="0" rtl="0" algn="ctr">
              <a:lnSpc>
                <a:spcPct val="107000"/>
              </a:lnSpc>
              <a:spcBef>
                <a:spcPts val="0"/>
              </a:spcBef>
              <a:spcAft>
                <a:spcPts val="0"/>
              </a:spcAft>
              <a:buNone/>
            </a:pPr>
            <a:r>
              <a:rPr b="0" i="0" lang="en-US" sz="9800" u="none" cap="none" strike="noStrike">
                <a:solidFill>
                  <a:srgbClr val="FFFFFF"/>
                </a:solidFill>
                <a:latin typeface="Arial"/>
                <a:ea typeface="Arial"/>
                <a:cs typeface="Arial"/>
                <a:sym typeface="Arial"/>
              </a:rPr>
              <a:t>LLAMADAS AL SISTEMA</a:t>
            </a:r>
            <a:endParaRPr/>
          </a:p>
        </p:txBody>
      </p:sp>
      <p:sp>
        <p:nvSpPr>
          <p:cNvPr id="203" name="Google Shape;203;g35c3d30e88a_1_270"/>
          <p:cNvSpPr/>
          <p:nvPr/>
        </p:nvSpPr>
        <p:spPr>
          <a:xfrm rot="1574698">
            <a:off x="13952973" y="5983878"/>
            <a:ext cx="5913343" cy="5868994"/>
          </a:xfrm>
          <a:custGeom>
            <a:rect b="b" l="l" r="r" t="t"/>
            <a:pathLst>
              <a:path extrusionOk="0" h="5865146" w="5909466">
                <a:moveTo>
                  <a:pt x="0" y="0"/>
                </a:moveTo>
                <a:lnTo>
                  <a:pt x="5909467" y="0"/>
                </a:lnTo>
                <a:lnTo>
                  <a:pt x="5909467" y="5865146"/>
                </a:lnTo>
                <a:lnTo>
                  <a:pt x="0" y="5865146"/>
                </a:lnTo>
                <a:lnTo>
                  <a:pt x="0" y="0"/>
                </a:lnTo>
                <a:close/>
              </a:path>
            </a:pathLst>
          </a:custGeom>
          <a:blipFill rotWithShape="1">
            <a:blip r:embed="rId5">
              <a:alphaModFix/>
            </a:blip>
            <a:stretch>
              <a:fillRect b="0" l="0" r="0" t="0"/>
            </a:stretch>
          </a:blipFill>
          <a:ln>
            <a:noFill/>
          </a:ln>
        </p:spPr>
      </p:sp>
      <p:grpSp>
        <p:nvGrpSpPr>
          <p:cNvPr id="204" name="Google Shape;204;g35c3d30e88a_1_270"/>
          <p:cNvGrpSpPr/>
          <p:nvPr/>
        </p:nvGrpSpPr>
        <p:grpSpPr>
          <a:xfrm>
            <a:off x="5261794" y="3102922"/>
            <a:ext cx="7764346" cy="662375"/>
            <a:chOff x="0" y="-28575"/>
            <a:chExt cx="5099400" cy="435000"/>
          </a:xfrm>
        </p:grpSpPr>
        <p:sp>
          <p:nvSpPr>
            <p:cNvPr id="205" name="Google Shape;205;g35c3d30e88a_1_270"/>
            <p:cNvSpPr/>
            <p:nvPr/>
          </p:nvSpPr>
          <p:spPr>
            <a:xfrm>
              <a:off x="0" y="0"/>
              <a:ext cx="5099278" cy="406400"/>
            </a:xfrm>
            <a:custGeom>
              <a:rect b="b" l="l" r="r" t="t"/>
              <a:pathLst>
                <a:path extrusionOk="0" h="406400" w="5099278">
                  <a:moveTo>
                    <a:pt x="4896078" y="0"/>
                  </a:moveTo>
                  <a:cubicBezTo>
                    <a:pt x="5008302" y="0"/>
                    <a:pt x="5099278" y="90976"/>
                    <a:pt x="5099278" y="203200"/>
                  </a:cubicBezTo>
                  <a:cubicBezTo>
                    <a:pt x="5099278" y="315424"/>
                    <a:pt x="5008302" y="406400"/>
                    <a:pt x="4896078" y="406400"/>
                  </a:cubicBezTo>
                  <a:lnTo>
                    <a:pt x="203200" y="406400"/>
                  </a:lnTo>
                  <a:cubicBezTo>
                    <a:pt x="90976" y="406400"/>
                    <a:pt x="0" y="315424"/>
                    <a:pt x="0" y="203200"/>
                  </a:cubicBezTo>
                  <a:cubicBezTo>
                    <a:pt x="0" y="90976"/>
                    <a:pt x="90976" y="0"/>
                    <a:pt x="203200" y="0"/>
                  </a:cubicBezTo>
                  <a:close/>
                </a:path>
              </a:pathLst>
            </a:custGeom>
            <a:solidFill>
              <a:srgbClr val="67D3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g35c3d30e88a_1_270"/>
            <p:cNvSpPr txBox="1"/>
            <p:nvPr/>
          </p:nvSpPr>
          <p:spPr>
            <a:xfrm>
              <a:off x="0" y="-28575"/>
              <a:ext cx="5099400" cy="435000"/>
            </a:xfrm>
            <a:prstGeom prst="rect">
              <a:avLst/>
            </a:prstGeom>
            <a:noFill/>
            <a:ln>
              <a:noFill/>
            </a:ln>
          </p:spPr>
          <p:txBody>
            <a:bodyPr anchorCtr="0" anchor="ctr" bIns="50800" lIns="50800" spcFirstLastPara="1" rIns="50800" wrap="square" tIns="50800">
              <a:noAutofit/>
            </a:bodyPr>
            <a:lstStyle/>
            <a:p>
              <a:pPr indent="0" lvl="0" marL="0" marR="0" rtl="0" algn="ctr">
                <a:lnSpc>
                  <a:spcPct val="129978"/>
                </a:lnSpc>
                <a:spcBef>
                  <a:spcPts val="0"/>
                </a:spcBef>
                <a:spcAft>
                  <a:spcPts val="0"/>
                </a:spcAft>
                <a:buNone/>
              </a:pPr>
              <a:r>
                <a:rPr b="1" i="0" lang="en-US" sz="2325" u="none" cap="none" strike="noStrike">
                  <a:solidFill>
                    <a:srgbClr val="000000"/>
                  </a:solidFill>
                  <a:latin typeface="Montserrat"/>
                  <a:ea typeface="Montserrat"/>
                  <a:cs typeface="Montserrat"/>
                  <a:sym typeface="Montserrat"/>
                </a:rPr>
                <a:t>LABORATORIO SISTEMAS OPERATIVOS 2</a:t>
              </a:r>
              <a:endParaRPr/>
            </a:p>
          </p:txBody>
        </p:sp>
      </p:grpSp>
      <p:sp>
        <p:nvSpPr>
          <p:cNvPr id="207" name="Google Shape;207;g35c3d30e88a_1_270"/>
          <p:cNvSpPr/>
          <p:nvPr/>
        </p:nvSpPr>
        <p:spPr>
          <a:xfrm rot="-9060061">
            <a:off x="-1778531" y="-1773691"/>
            <a:ext cx="5911977" cy="5867638"/>
          </a:xfrm>
          <a:custGeom>
            <a:rect b="b" l="l" r="r" t="t"/>
            <a:pathLst>
              <a:path extrusionOk="0" h="5865146" w="5909466">
                <a:moveTo>
                  <a:pt x="0" y="0"/>
                </a:moveTo>
                <a:lnTo>
                  <a:pt x="5909466" y="0"/>
                </a:lnTo>
                <a:lnTo>
                  <a:pt x="5909466" y="5865146"/>
                </a:lnTo>
                <a:lnTo>
                  <a:pt x="0" y="5865146"/>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11" name="Shape 211"/>
        <p:cNvGrpSpPr/>
        <p:nvPr/>
      </p:nvGrpSpPr>
      <p:grpSpPr>
        <a:xfrm>
          <a:off x="0" y="0"/>
          <a:ext cx="0" cy="0"/>
          <a:chOff x="0" y="0"/>
          <a:chExt cx="0" cy="0"/>
        </a:xfrm>
      </p:grpSpPr>
      <p:sp>
        <p:nvSpPr>
          <p:cNvPr id="212" name="Google Shape;212;g35c3d30e88a_1_367"/>
          <p:cNvSpPr/>
          <p:nvPr/>
        </p:nvSpPr>
        <p:spPr>
          <a:xfrm rot="-6500666">
            <a:off x="-3315875" y="-3954132"/>
            <a:ext cx="22771623" cy="18879746"/>
          </a:xfrm>
          <a:custGeom>
            <a:rect b="b" l="l" r="r" t="t"/>
            <a:pathLst>
              <a:path extrusionOk="0" h="18863483" w="22752008">
                <a:moveTo>
                  <a:pt x="0" y="0"/>
                </a:moveTo>
                <a:lnTo>
                  <a:pt x="22752007" y="0"/>
                </a:lnTo>
                <a:lnTo>
                  <a:pt x="22752007" y="18863483"/>
                </a:lnTo>
                <a:lnTo>
                  <a:pt x="0" y="18863483"/>
                </a:lnTo>
                <a:lnTo>
                  <a:pt x="0" y="0"/>
                </a:lnTo>
                <a:close/>
              </a:path>
            </a:pathLst>
          </a:custGeom>
          <a:blipFill rotWithShape="1">
            <a:blip r:embed="rId3">
              <a:alphaModFix/>
            </a:blip>
            <a:stretch>
              <a:fillRect b="0" l="0" r="0" t="0"/>
            </a:stretch>
          </a:blipFill>
          <a:ln>
            <a:noFill/>
          </a:ln>
        </p:spPr>
      </p:sp>
      <p:grpSp>
        <p:nvGrpSpPr>
          <p:cNvPr id="213" name="Google Shape;213;g35c3d30e88a_1_367"/>
          <p:cNvGrpSpPr/>
          <p:nvPr/>
        </p:nvGrpSpPr>
        <p:grpSpPr>
          <a:xfrm>
            <a:off x="684792" y="596982"/>
            <a:ext cx="7289038" cy="8925753"/>
            <a:chOff x="0" y="-28575"/>
            <a:chExt cx="1919734" cy="2350800"/>
          </a:xfrm>
        </p:grpSpPr>
        <p:sp>
          <p:nvSpPr>
            <p:cNvPr id="214" name="Google Shape;214;g35c3d30e88a_1_367"/>
            <p:cNvSpPr/>
            <p:nvPr/>
          </p:nvSpPr>
          <p:spPr>
            <a:xfrm>
              <a:off x="0" y="0"/>
              <a:ext cx="1919734" cy="2322170"/>
            </a:xfrm>
            <a:custGeom>
              <a:rect b="b" l="l" r="r" t="t"/>
              <a:pathLst>
                <a:path extrusionOk="0" h="2322170" w="1919734">
                  <a:moveTo>
                    <a:pt x="54169" y="0"/>
                  </a:moveTo>
                  <a:lnTo>
                    <a:pt x="1865564" y="0"/>
                  </a:lnTo>
                  <a:cubicBezTo>
                    <a:pt x="1895481" y="0"/>
                    <a:pt x="1919734" y="24252"/>
                    <a:pt x="1919734" y="54169"/>
                  </a:cubicBezTo>
                  <a:lnTo>
                    <a:pt x="1919734" y="2268001"/>
                  </a:lnTo>
                  <a:cubicBezTo>
                    <a:pt x="1919734" y="2282367"/>
                    <a:pt x="1914027" y="2296146"/>
                    <a:pt x="1903868" y="2306304"/>
                  </a:cubicBezTo>
                  <a:cubicBezTo>
                    <a:pt x="1893709" y="2316463"/>
                    <a:pt x="1879931" y="2322170"/>
                    <a:pt x="1865564" y="2322170"/>
                  </a:cubicBezTo>
                  <a:lnTo>
                    <a:pt x="54169" y="2322170"/>
                  </a:lnTo>
                  <a:cubicBezTo>
                    <a:pt x="24252" y="2322170"/>
                    <a:pt x="0" y="2297918"/>
                    <a:pt x="0" y="2268001"/>
                  </a:cubicBezTo>
                  <a:lnTo>
                    <a:pt x="0" y="54169"/>
                  </a:lnTo>
                  <a:cubicBezTo>
                    <a:pt x="0" y="24252"/>
                    <a:pt x="24252" y="0"/>
                    <a:pt x="54169"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g35c3d30e88a_1_367"/>
            <p:cNvSpPr txBox="1"/>
            <p:nvPr/>
          </p:nvSpPr>
          <p:spPr>
            <a:xfrm>
              <a:off x="0" y="-28575"/>
              <a:ext cx="1919700" cy="23508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16" name="Google Shape;216;g35c3d30e88a_1_367"/>
          <p:cNvSpPr txBox="1"/>
          <p:nvPr/>
        </p:nvSpPr>
        <p:spPr>
          <a:xfrm>
            <a:off x="8804898" y="2374224"/>
            <a:ext cx="8454300" cy="70929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400" u="none" cap="none" strike="noStrike">
                <a:solidFill>
                  <a:srgbClr val="FFFFFF"/>
                </a:solidFill>
                <a:latin typeface="Montserrat"/>
                <a:ea typeface="Montserrat"/>
                <a:cs typeface="Montserrat"/>
                <a:sym typeface="Montserrat"/>
              </a:rPr>
              <a:t>Una llamada al sistema, o syscall,es una rutina que permite a una aplicación de usuario solicitar acciones que requieren privilegios especiales. La adición de llamadas al sistema es una de varias maneras de ampliar las funciones proporcionadas por el kernel.</a:t>
            </a:r>
            <a:endParaRPr/>
          </a:p>
          <a:p>
            <a:pPr indent="0" lvl="0" marL="0" marR="0" rtl="0" algn="l">
              <a:lnSpc>
                <a:spcPct val="130000"/>
              </a:lnSpc>
              <a:spcBef>
                <a:spcPts val="0"/>
              </a:spcBef>
              <a:spcAft>
                <a:spcPts val="0"/>
              </a:spcAft>
              <a:buNone/>
            </a:pPr>
            <a:r>
              <a:t/>
            </a:r>
            <a:endParaRPr b="0" i="0" sz="24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400" u="none" cap="none" strike="noStrike">
                <a:solidFill>
                  <a:srgbClr val="FFFFFF"/>
                </a:solidFill>
                <a:latin typeface="Montserrat"/>
                <a:ea typeface="Montserrat"/>
                <a:cs typeface="Montserrat"/>
                <a:sym typeface="Montserrat"/>
              </a:rPr>
              <a:t>En los sistemas operativos modernos, este método se utiliza si una aplicación o proceso de usuario necesita pasar información al hardware, a otros procesos o al propio kernel, o si necesita leer información de estas fuentes. </a:t>
            </a:r>
            <a:endParaRPr/>
          </a:p>
          <a:p>
            <a:pPr indent="0" lvl="0" marL="0" marR="0" rtl="0" algn="l">
              <a:lnSpc>
                <a:spcPct val="130000"/>
              </a:lnSpc>
              <a:spcBef>
                <a:spcPts val="0"/>
              </a:spcBef>
              <a:spcAft>
                <a:spcPts val="0"/>
              </a:spcAft>
              <a:buNone/>
            </a:pPr>
            <a:r>
              <a:t/>
            </a:r>
            <a:endParaRPr b="0" i="0" sz="24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400" u="none" cap="none" strike="noStrike">
                <a:solidFill>
                  <a:srgbClr val="FFFFFF"/>
                </a:solidFill>
                <a:latin typeface="Montserrat"/>
                <a:ea typeface="Montserrat"/>
                <a:cs typeface="Montserrat"/>
                <a:sym typeface="Montserrat"/>
              </a:rPr>
              <a:t>Esto hace que estas llamadas sean un vínculo entre el modo de usuario y el modo kernel</a:t>
            </a:r>
            <a:endParaRPr/>
          </a:p>
          <a:p>
            <a:pPr indent="0" lvl="0" marL="0" marR="0" rtl="0" algn="l">
              <a:lnSpc>
                <a:spcPct val="130000"/>
              </a:lnSpc>
              <a:spcBef>
                <a:spcPts val="0"/>
              </a:spcBef>
              <a:spcAft>
                <a:spcPts val="0"/>
              </a:spcAft>
              <a:buNone/>
            </a:pPr>
            <a:r>
              <a:t/>
            </a:r>
            <a:endParaRPr b="0" i="0" sz="2400" u="none" cap="none" strike="noStrike">
              <a:solidFill>
                <a:srgbClr val="FFFFFF"/>
              </a:solidFill>
              <a:latin typeface="Montserrat"/>
              <a:ea typeface="Montserrat"/>
              <a:cs typeface="Montserrat"/>
              <a:sym typeface="Montserrat"/>
            </a:endParaRPr>
          </a:p>
        </p:txBody>
      </p:sp>
      <p:sp>
        <p:nvSpPr>
          <p:cNvPr id="217" name="Google Shape;217;g35c3d30e88a_1_367"/>
          <p:cNvSpPr/>
          <p:nvPr/>
        </p:nvSpPr>
        <p:spPr>
          <a:xfrm>
            <a:off x="1381716" y="1124029"/>
            <a:ext cx="5895141" cy="7979887"/>
          </a:xfrm>
          <a:custGeom>
            <a:rect b="b" l="l" r="r" t="t"/>
            <a:pathLst>
              <a:path extrusionOk="0" h="7979887" w="5895141">
                <a:moveTo>
                  <a:pt x="0" y="0"/>
                </a:moveTo>
                <a:lnTo>
                  <a:pt x="5895141" y="0"/>
                </a:lnTo>
                <a:lnTo>
                  <a:pt x="5895141" y="7979887"/>
                </a:lnTo>
                <a:lnTo>
                  <a:pt x="0" y="7979887"/>
                </a:lnTo>
                <a:lnTo>
                  <a:pt x="0" y="0"/>
                </a:lnTo>
                <a:close/>
              </a:path>
            </a:pathLst>
          </a:custGeom>
          <a:blipFill rotWithShape="1">
            <a:blip r:embed="rId4">
              <a:alphaModFix/>
            </a:blip>
            <a:stretch>
              <a:fillRect b="0" l="0" r="0" t="0"/>
            </a:stretch>
          </a:blipFill>
          <a:ln>
            <a:noFill/>
          </a:ln>
        </p:spPr>
      </p:sp>
      <p:sp>
        <p:nvSpPr>
          <p:cNvPr id="218" name="Google Shape;218;g35c3d30e88a_1_367"/>
          <p:cNvSpPr txBox="1"/>
          <p:nvPr/>
        </p:nvSpPr>
        <p:spPr>
          <a:xfrm>
            <a:off x="8804898" y="1297115"/>
            <a:ext cx="8454300" cy="7695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None/>
            </a:pPr>
            <a:r>
              <a:rPr b="0" i="0" lang="en-US" sz="5000" u="none" cap="none" strike="noStrike">
                <a:solidFill>
                  <a:srgbClr val="FFFFFF"/>
                </a:solidFill>
                <a:latin typeface="Arial"/>
                <a:ea typeface="Arial"/>
                <a:cs typeface="Arial"/>
                <a:sym typeface="Arial"/>
              </a:rPr>
              <a:t>LLAMADAS AL SISTEMA</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22" name="Shape 222"/>
        <p:cNvGrpSpPr/>
        <p:nvPr/>
      </p:nvGrpSpPr>
      <p:grpSpPr>
        <a:xfrm>
          <a:off x="0" y="0"/>
          <a:ext cx="0" cy="0"/>
          <a:chOff x="0" y="0"/>
          <a:chExt cx="0" cy="0"/>
        </a:xfrm>
      </p:grpSpPr>
      <p:sp>
        <p:nvSpPr>
          <p:cNvPr id="223" name="Google Shape;223;g35c3d30e88a_1_456"/>
          <p:cNvSpPr/>
          <p:nvPr/>
        </p:nvSpPr>
        <p:spPr>
          <a:xfrm rot="-10160180">
            <a:off x="-4561866" y="-3719076"/>
            <a:ext cx="25058689" cy="17085470"/>
          </a:xfrm>
          <a:custGeom>
            <a:rect b="b" l="l" r="r" t="t"/>
            <a:pathLst>
              <a:path extrusionOk="0" h="17089476" w="25064564">
                <a:moveTo>
                  <a:pt x="0" y="0"/>
                </a:moveTo>
                <a:lnTo>
                  <a:pt x="25064564" y="0"/>
                </a:lnTo>
                <a:lnTo>
                  <a:pt x="25064564" y="17089476"/>
                </a:lnTo>
                <a:lnTo>
                  <a:pt x="0" y="17089476"/>
                </a:lnTo>
                <a:lnTo>
                  <a:pt x="0" y="0"/>
                </a:lnTo>
                <a:close/>
              </a:path>
            </a:pathLst>
          </a:custGeom>
          <a:blipFill rotWithShape="1">
            <a:blip r:embed="rId3">
              <a:alphaModFix/>
            </a:blip>
            <a:stretch>
              <a:fillRect b="0" l="0" r="0" t="0"/>
            </a:stretch>
          </a:blipFill>
          <a:ln>
            <a:noFill/>
          </a:ln>
        </p:spPr>
      </p:sp>
      <p:sp>
        <p:nvSpPr>
          <p:cNvPr id="224" name="Google Shape;224;g35c3d30e88a_1_456"/>
          <p:cNvSpPr/>
          <p:nvPr/>
        </p:nvSpPr>
        <p:spPr>
          <a:xfrm>
            <a:off x="7951782" y="1197682"/>
            <a:ext cx="9200973" cy="5750608"/>
          </a:xfrm>
          <a:custGeom>
            <a:rect b="b" l="l" r="r" t="t"/>
            <a:pathLst>
              <a:path extrusionOk="0" h="5750608" w="9200973">
                <a:moveTo>
                  <a:pt x="0" y="0"/>
                </a:moveTo>
                <a:lnTo>
                  <a:pt x="9200972" y="0"/>
                </a:lnTo>
                <a:lnTo>
                  <a:pt x="9200972" y="5750608"/>
                </a:lnTo>
                <a:lnTo>
                  <a:pt x="0" y="5750608"/>
                </a:lnTo>
                <a:lnTo>
                  <a:pt x="0" y="0"/>
                </a:lnTo>
                <a:close/>
              </a:path>
            </a:pathLst>
          </a:custGeom>
          <a:blipFill rotWithShape="1">
            <a:blip r:embed="rId4">
              <a:alphaModFix/>
            </a:blip>
            <a:stretch>
              <a:fillRect b="0" l="0" r="0" t="0"/>
            </a:stretch>
          </a:blipFill>
          <a:ln>
            <a:noFill/>
          </a:ln>
        </p:spPr>
      </p:sp>
      <p:sp>
        <p:nvSpPr>
          <p:cNvPr id="225" name="Google Shape;225;g35c3d30e88a_1_456"/>
          <p:cNvSpPr txBox="1"/>
          <p:nvPr/>
        </p:nvSpPr>
        <p:spPr>
          <a:xfrm>
            <a:off x="754783" y="1226940"/>
            <a:ext cx="6923100" cy="588570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None/>
            </a:pPr>
            <a:r>
              <a:rPr b="0" i="0" lang="en-US" sz="2499" u="none" cap="none" strike="noStrike">
                <a:solidFill>
                  <a:srgbClr val="FFFFFF"/>
                </a:solidFill>
                <a:latin typeface="Montserrat"/>
                <a:ea typeface="Montserrat"/>
                <a:cs typeface="Montserrat"/>
                <a:sym typeface="Montserrat"/>
              </a:rPr>
              <a:t>La necesidad de</a:t>
            </a:r>
            <a:r>
              <a:rPr b="0" i="0" lang="en-US" sz="2499" u="none" cap="none" strike="noStrike">
                <a:solidFill>
                  <a:srgbClr val="67D3CD"/>
                </a:solidFill>
                <a:latin typeface="Montserrat"/>
                <a:ea typeface="Montserrat"/>
                <a:cs typeface="Montserrat"/>
                <a:sym typeface="Montserrat"/>
              </a:rPr>
              <a:t> llamadas al sistema</a:t>
            </a:r>
            <a:r>
              <a:rPr b="0" i="0" lang="en-US" sz="2499" u="none" cap="none" strike="noStrike">
                <a:solidFill>
                  <a:srgbClr val="FFFFFF"/>
                </a:solidFill>
                <a:latin typeface="Montserrat"/>
                <a:ea typeface="Montserrat"/>
                <a:cs typeface="Montserrat"/>
                <a:sym typeface="Montserrat"/>
              </a:rPr>
              <a:t> está estrechamente ligada al modelo de sistema operativo moderno con modo de usuario y modo kernel (monolítico).</a:t>
            </a:r>
            <a:endParaRPr/>
          </a:p>
          <a:p>
            <a:pPr indent="0" lvl="0" marL="0" marR="0" rtl="0" algn="l">
              <a:lnSpc>
                <a:spcPct val="130011"/>
              </a:lnSpc>
              <a:spcBef>
                <a:spcPts val="0"/>
              </a:spcBef>
              <a:spcAft>
                <a:spcPts val="0"/>
              </a:spcAft>
              <a:buNone/>
            </a:pPr>
            <a:r>
              <a:t/>
            </a:r>
            <a:endParaRPr b="0" i="0" sz="24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None/>
            </a:pPr>
            <a:r>
              <a:rPr b="0" i="0" lang="en-US" sz="2499" u="none" cap="none" strike="noStrike">
                <a:solidFill>
                  <a:srgbClr val="FFFFFF"/>
                </a:solidFill>
                <a:latin typeface="Montserrat"/>
                <a:ea typeface="Montserrat"/>
                <a:cs typeface="Montserrat"/>
                <a:sym typeface="Montserrat"/>
              </a:rPr>
              <a:t>Procesos en </a:t>
            </a:r>
            <a:r>
              <a:rPr b="0" i="0" lang="en-US" sz="2499" u="none" cap="none" strike="noStrike">
                <a:solidFill>
                  <a:srgbClr val="67D3CD"/>
                </a:solidFill>
                <a:latin typeface="Montserrat"/>
                <a:ea typeface="Montserrat"/>
                <a:cs typeface="Montserrat"/>
                <a:sym typeface="Montserrat"/>
              </a:rPr>
              <a:t>modo usuario</a:t>
            </a:r>
            <a:r>
              <a:rPr b="0" i="0" lang="en-US" sz="2499" u="none" cap="none" strike="noStrike">
                <a:solidFill>
                  <a:srgbClr val="FFFFFF"/>
                </a:solidFill>
                <a:latin typeface="Montserrat"/>
                <a:ea typeface="Montserrat"/>
                <a:cs typeface="Montserrat"/>
                <a:sym typeface="Montserrat"/>
              </a:rPr>
              <a:t> se utilizan normalmente para realizar cálculos, acceder a recursos a nivel de usuario, como archivos y memoria, y gestionar el control de procesos. Estas tienen acceso limitado a los recursos del sistema y garantiza que los procesos no puedan interferir entre sí.</a:t>
            </a:r>
            <a:endParaRPr/>
          </a:p>
        </p:txBody>
      </p:sp>
      <p:sp>
        <p:nvSpPr>
          <p:cNvPr id="226" name="Google Shape;226;g35c3d30e88a_1_456"/>
          <p:cNvSpPr txBox="1"/>
          <p:nvPr/>
        </p:nvSpPr>
        <p:spPr>
          <a:xfrm>
            <a:off x="754783" y="7391856"/>
            <a:ext cx="16860300" cy="238500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None/>
            </a:pPr>
            <a:r>
              <a:rPr b="0" i="0" lang="en-US" sz="2499" u="none" cap="none" strike="noStrike">
                <a:solidFill>
                  <a:srgbClr val="FFFFFF"/>
                </a:solidFill>
                <a:latin typeface="Montserrat"/>
                <a:ea typeface="Montserrat"/>
                <a:cs typeface="Montserrat"/>
                <a:sym typeface="Montserrat"/>
              </a:rPr>
              <a:t>El </a:t>
            </a:r>
            <a:r>
              <a:rPr b="0" i="0" lang="en-US" sz="2499" u="none" cap="none" strike="noStrike">
                <a:solidFill>
                  <a:srgbClr val="67D3CD"/>
                </a:solidFill>
                <a:latin typeface="Montserrat"/>
                <a:ea typeface="Montserrat"/>
                <a:cs typeface="Montserrat"/>
                <a:sym typeface="Montserrat"/>
              </a:rPr>
              <a:t>modo kernel</a:t>
            </a:r>
            <a:r>
              <a:rPr b="0" i="0" lang="en-US" sz="2499" u="none" cap="none" strike="noStrike">
                <a:solidFill>
                  <a:srgbClr val="FFFFFF"/>
                </a:solidFill>
                <a:latin typeface="Montserrat"/>
                <a:ea typeface="Montserrat"/>
                <a:cs typeface="Montserrat"/>
                <a:sym typeface="Montserrat"/>
              </a:rPr>
              <a:t> es el sistema de control fundamental donde se ejecutan todoslos servicios y procesos del sistema, asicomo realizar las acciones críticas del sistema por parte de los programas de aplicación que están bloqueados en el modo de usuario, comoconfigurar asignaciones de memoria o acceder a dispositivos de E/S</a:t>
            </a:r>
            <a:endParaRPr/>
          </a:p>
          <a:p>
            <a:pPr indent="0" lvl="0" marL="0" marR="0" rtl="0" algn="l">
              <a:lnSpc>
                <a:spcPct val="130011"/>
              </a:lnSpc>
              <a:spcBef>
                <a:spcPts val="0"/>
              </a:spcBef>
              <a:spcAft>
                <a:spcPts val="0"/>
              </a:spcAft>
              <a:buNone/>
            </a:pPr>
            <a:r>
              <a:t/>
            </a:r>
            <a:endParaRPr b="0" i="0" sz="2499"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30" name="Shape 230"/>
        <p:cNvGrpSpPr/>
        <p:nvPr/>
      </p:nvGrpSpPr>
      <p:grpSpPr>
        <a:xfrm>
          <a:off x="0" y="0"/>
          <a:ext cx="0" cy="0"/>
          <a:chOff x="0" y="0"/>
          <a:chExt cx="0" cy="0"/>
        </a:xfrm>
      </p:grpSpPr>
      <p:sp>
        <p:nvSpPr>
          <p:cNvPr id="231" name="Google Shape;231;g35c3d30e88a_1_463"/>
          <p:cNvSpPr/>
          <p:nvPr/>
        </p:nvSpPr>
        <p:spPr>
          <a:xfrm>
            <a:off x="0" y="0"/>
            <a:ext cx="20496609" cy="10583703"/>
          </a:xfrm>
          <a:custGeom>
            <a:rect b="b" l="l" r="r" t="t"/>
            <a:pathLst>
              <a:path extrusionOk="0" h="10583703" w="20496609">
                <a:moveTo>
                  <a:pt x="0" y="0"/>
                </a:moveTo>
                <a:lnTo>
                  <a:pt x="20496609" y="0"/>
                </a:lnTo>
                <a:lnTo>
                  <a:pt x="20496609" y="10583703"/>
                </a:lnTo>
                <a:lnTo>
                  <a:pt x="0" y="10583703"/>
                </a:lnTo>
                <a:lnTo>
                  <a:pt x="0" y="0"/>
                </a:lnTo>
                <a:close/>
              </a:path>
            </a:pathLst>
          </a:custGeom>
          <a:blipFill rotWithShape="1">
            <a:blip r:embed="rId3">
              <a:alphaModFix/>
            </a:blip>
            <a:stretch>
              <a:fillRect b="0" l="0" r="0" t="0"/>
            </a:stretch>
          </a:blipFill>
          <a:ln>
            <a:noFill/>
          </a:ln>
        </p:spPr>
      </p:sp>
      <p:grpSp>
        <p:nvGrpSpPr>
          <p:cNvPr id="232" name="Google Shape;232;g35c3d30e88a_1_463"/>
          <p:cNvGrpSpPr/>
          <p:nvPr/>
        </p:nvGrpSpPr>
        <p:grpSpPr>
          <a:xfrm>
            <a:off x="803485" y="6690498"/>
            <a:ext cx="16681680" cy="2823755"/>
            <a:chOff x="0" y="-28575"/>
            <a:chExt cx="4393500" cy="743700"/>
          </a:xfrm>
        </p:grpSpPr>
        <p:sp>
          <p:nvSpPr>
            <p:cNvPr id="233" name="Google Shape;233;g35c3d30e88a_1_463"/>
            <p:cNvSpPr/>
            <p:nvPr/>
          </p:nvSpPr>
          <p:spPr>
            <a:xfrm>
              <a:off x="0" y="0"/>
              <a:ext cx="4393358" cy="715125"/>
            </a:xfrm>
            <a:custGeom>
              <a:rect b="b" l="l" r="r" t="t"/>
              <a:pathLst>
                <a:path extrusionOk="0" h="715125" w="4393358">
                  <a:moveTo>
                    <a:pt x="23670" y="0"/>
                  </a:moveTo>
                  <a:lnTo>
                    <a:pt x="4369688" y="0"/>
                  </a:lnTo>
                  <a:cubicBezTo>
                    <a:pt x="4382760" y="0"/>
                    <a:pt x="4393358" y="10597"/>
                    <a:pt x="4393358" y="23670"/>
                  </a:cubicBezTo>
                  <a:lnTo>
                    <a:pt x="4393358" y="691455"/>
                  </a:lnTo>
                  <a:cubicBezTo>
                    <a:pt x="4393358" y="704528"/>
                    <a:pt x="4382760" y="715125"/>
                    <a:pt x="4369688" y="715125"/>
                  </a:cubicBezTo>
                  <a:lnTo>
                    <a:pt x="23670" y="715125"/>
                  </a:lnTo>
                  <a:cubicBezTo>
                    <a:pt x="17392" y="715125"/>
                    <a:pt x="11372" y="712631"/>
                    <a:pt x="6933" y="708192"/>
                  </a:cubicBezTo>
                  <a:cubicBezTo>
                    <a:pt x="2494" y="703753"/>
                    <a:pt x="0" y="697733"/>
                    <a:pt x="0" y="691455"/>
                  </a:cubicBezTo>
                  <a:lnTo>
                    <a:pt x="0" y="23670"/>
                  </a:lnTo>
                  <a:cubicBezTo>
                    <a:pt x="0" y="10597"/>
                    <a:pt x="10597" y="0"/>
                    <a:pt x="23670"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35c3d30e88a_1_463"/>
            <p:cNvSpPr txBox="1"/>
            <p:nvPr/>
          </p:nvSpPr>
          <p:spPr>
            <a:xfrm>
              <a:off x="0" y="-28575"/>
              <a:ext cx="4393500" cy="7437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35" name="Google Shape;235;g35c3d30e88a_1_463"/>
          <p:cNvSpPr/>
          <p:nvPr/>
        </p:nvSpPr>
        <p:spPr>
          <a:xfrm>
            <a:off x="4118348" y="772765"/>
            <a:ext cx="9381730" cy="5722855"/>
          </a:xfrm>
          <a:custGeom>
            <a:rect b="b" l="l" r="r" t="t"/>
            <a:pathLst>
              <a:path extrusionOk="0" h="5722855" w="9381730">
                <a:moveTo>
                  <a:pt x="0" y="0"/>
                </a:moveTo>
                <a:lnTo>
                  <a:pt x="9381729" y="0"/>
                </a:lnTo>
                <a:lnTo>
                  <a:pt x="9381729" y="5722855"/>
                </a:lnTo>
                <a:lnTo>
                  <a:pt x="0" y="5722855"/>
                </a:lnTo>
                <a:lnTo>
                  <a:pt x="0" y="0"/>
                </a:lnTo>
                <a:close/>
              </a:path>
            </a:pathLst>
          </a:custGeom>
          <a:blipFill rotWithShape="1">
            <a:blip r:embed="rId4">
              <a:alphaModFix/>
            </a:blip>
            <a:stretch>
              <a:fillRect b="0" l="0" r="0" t="0"/>
            </a:stretch>
          </a:blipFill>
          <a:ln>
            <a:noFill/>
          </a:ln>
        </p:spPr>
      </p:sp>
      <p:sp>
        <p:nvSpPr>
          <p:cNvPr id="236" name="Google Shape;236;g35c3d30e88a_1_463"/>
          <p:cNvSpPr txBox="1"/>
          <p:nvPr/>
        </p:nvSpPr>
        <p:spPr>
          <a:xfrm>
            <a:off x="1381750" y="7067301"/>
            <a:ext cx="15524400" cy="248040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None/>
            </a:pPr>
            <a:r>
              <a:rPr b="0" i="0" lang="en-US" sz="2599" u="none" cap="none" strike="noStrike">
                <a:solidFill>
                  <a:srgbClr val="FFFFFF"/>
                </a:solidFill>
                <a:latin typeface="Montserrat"/>
                <a:ea typeface="Montserrat"/>
                <a:cs typeface="Montserrat"/>
                <a:sym typeface="Montserrat"/>
              </a:rPr>
              <a:t>En Linux, realizar una llamada al sistema implica transferir el control del modo de usuario sin privilegios al modo de kernel privilegiado; Los detalles de esta transferencia varían de una arquitectura a otra. Las bibliotecas se encargan de recopilar los argumentos de la llamada al sistema y, si es necesario, de organizarlos en la forma especial necesaria para realizar la llamada al sistema.</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40" name="Shape 240"/>
        <p:cNvGrpSpPr/>
        <p:nvPr/>
      </p:nvGrpSpPr>
      <p:grpSpPr>
        <a:xfrm>
          <a:off x="0" y="0"/>
          <a:ext cx="0" cy="0"/>
          <a:chOff x="0" y="0"/>
          <a:chExt cx="0" cy="0"/>
        </a:xfrm>
      </p:grpSpPr>
      <p:grpSp>
        <p:nvGrpSpPr>
          <p:cNvPr id="241" name="Google Shape;241;g35c3d30e88a_1_551"/>
          <p:cNvGrpSpPr/>
          <p:nvPr/>
        </p:nvGrpSpPr>
        <p:grpSpPr>
          <a:xfrm>
            <a:off x="4873272" y="3255538"/>
            <a:ext cx="8541452" cy="3775920"/>
            <a:chOff x="0" y="-28575"/>
            <a:chExt cx="2177442" cy="1741500"/>
          </a:xfrm>
        </p:grpSpPr>
        <p:sp>
          <p:nvSpPr>
            <p:cNvPr id="242" name="Google Shape;242;g35c3d30e88a_1_551"/>
            <p:cNvSpPr/>
            <p:nvPr/>
          </p:nvSpPr>
          <p:spPr>
            <a:xfrm>
              <a:off x="0" y="0"/>
              <a:ext cx="2177442" cy="1712875"/>
            </a:xfrm>
            <a:custGeom>
              <a:rect b="b" l="l" r="r" t="t"/>
              <a:pathLst>
                <a:path extrusionOk="0" h="1712875" w="2177442">
                  <a:moveTo>
                    <a:pt x="47758" y="0"/>
                  </a:moveTo>
                  <a:lnTo>
                    <a:pt x="2129684" y="0"/>
                  </a:lnTo>
                  <a:cubicBezTo>
                    <a:pt x="2142350" y="0"/>
                    <a:pt x="2154498" y="5032"/>
                    <a:pt x="2163454" y="13988"/>
                  </a:cubicBezTo>
                  <a:cubicBezTo>
                    <a:pt x="2172411" y="22944"/>
                    <a:pt x="2177442" y="35092"/>
                    <a:pt x="2177442" y="47758"/>
                  </a:cubicBezTo>
                  <a:lnTo>
                    <a:pt x="2177442" y="1665117"/>
                  </a:lnTo>
                  <a:cubicBezTo>
                    <a:pt x="2177442" y="1677783"/>
                    <a:pt x="2172411" y="1689931"/>
                    <a:pt x="2163454" y="1698887"/>
                  </a:cubicBezTo>
                  <a:cubicBezTo>
                    <a:pt x="2154498" y="1707844"/>
                    <a:pt x="2142350" y="1712875"/>
                    <a:pt x="2129684" y="1712875"/>
                  </a:cubicBezTo>
                  <a:lnTo>
                    <a:pt x="47758" y="1712875"/>
                  </a:lnTo>
                  <a:cubicBezTo>
                    <a:pt x="35092" y="1712875"/>
                    <a:pt x="22944" y="1707844"/>
                    <a:pt x="13988" y="1698887"/>
                  </a:cubicBezTo>
                  <a:cubicBezTo>
                    <a:pt x="5032" y="1689931"/>
                    <a:pt x="0" y="1677783"/>
                    <a:pt x="0" y="1665117"/>
                  </a:cubicBezTo>
                  <a:lnTo>
                    <a:pt x="0" y="47758"/>
                  </a:lnTo>
                  <a:cubicBezTo>
                    <a:pt x="0" y="35092"/>
                    <a:pt x="5032" y="22944"/>
                    <a:pt x="13988" y="13988"/>
                  </a:cubicBezTo>
                  <a:cubicBezTo>
                    <a:pt x="22944" y="5032"/>
                    <a:pt x="35092" y="0"/>
                    <a:pt x="47758"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g35c3d30e88a_1_551"/>
            <p:cNvSpPr txBox="1"/>
            <p:nvPr/>
          </p:nvSpPr>
          <p:spPr>
            <a:xfrm>
              <a:off x="0" y="-28575"/>
              <a:ext cx="2177400" cy="1741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44" name="Google Shape;244;g35c3d30e88a_1_551"/>
          <p:cNvSpPr txBox="1"/>
          <p:nvPr/>
        </p:nvSpPr>
        <p:spPr>
          <a:xfrm>
            <a:off x="5075261" y="4292997"/>
            <a:ext cx="8137500" cy="17010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lang="en-US" sz="5000">
                <a:solidFill>
                  <a:srgbClr val="FFFFFF"/>
                </a:solidFill>
              </a:rPr>
              <a:t>LLAMADAS COMUNES AL SISTEMA DE LINUX</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48" name="Shape 248"/>
        <p:cNvGrpSpPr/>
        <p:nvPr/>
      </p:nvGrpSpPr>
      <p:grpSpPr>
        <a:xfrm>
          <a:off x="0" y="0"/>
          <a:ext cx="0" cy="0"/>
          <a:chOff x="0" y="0"/>
          <a:chExt cx="0" cy="0"/>
        </a:xfrm>
      </p:grpSpPr>
      <p:grpSp>
        <p:nvGrpSpPr>
          <p:cNvPr id="249" name="Google Shape;249;g35c3d30e88a_1_560"/>
          <p:cNvGrpSpPr/>
          <p:nvPr/>
        </p:nvGrpSpPr>
        <p:grpSpPr>
          <a:xfrm>
            <a:off x="914568" y="2540112"/>
            <a:ext cx="7126269" cy="7087294"/>
            <a:chOff x="0" y="-19050"/>
            <a:chExt cx="1876865" cy="1866600"/>
          </a:xfrm>
        </p:grpSpPr>
        <p:sp>
          <p:nvSpPr>
            <p:cNvPr id="250" name="Google Shape;250;g35c3d30e88a_1_560"/>
            <p:cNvSpPr/>
            <p:nvPr/>
          </p:nvSpPr>
          <p:spPr>
            <a:xfrm>
              <a:off x="0" y="0"/>
              <a:ext cx="1876865" cy="1847444"/>
            </a:xfrm>
            <a:custGeom>
              <a:rect b="b" l="l" r="r" t="t"/>
              <a:pathLst>
                <a:path extrusionOk="0" h="1847444" w="1876865">
                  <a:moveTo>
                    <a:pt x="55406" y="0"/>
                  </a:moveTo>
                  <a:lnTo>
                    <a:pt x="1821459" y="0"/>
                  </a:lnTo>
                  <a:cubicBezTo>
                    <a:pt x="1852059" y="0"/>
                    <a:pt x="1876865" y="24806"/>
                    <a:pt x="1876865" y="55406"/>
                  </a:cubicBezTo>
                  <a:lnTo>
                    <a:pt x="1876865" y="1792038"/>
                  </a:lnTo>
                  <a:cubicBezTo>
                    <a:pt x="1876865" y="1806733"/>
                    <a:pt x="1871027" y="1820825"/>
                    <a:pt x="1860637" y="1831216"/>
                  </a:cubicBezTo>
                  <a:cubicBezTo>
                    <a:pt x="1850246" y="1841607"/>
                    <a:pt x="1836153" y="1847444"/>
                    <a:pt x="1821459" y="1847444"/>
                  </a:cubicBezTo>
                  <a:lnTo>
                    <a:pt x="55406" y="1847444"/>
                  </a:lnTo>
                  <a:cubicBezTo>
                    <a:pt x="24806" y="1847444"/>
                    <a:pt x="0" y="1822638"/>
                    <a:pt x="0" y="1792038"/>
                  </a:cubicBezTo>
                  <a:lnTo>
                    <a:pt x="0" y="55406"/>
                  </a:lnTo>
                  <a:cubicBezTo>
                    <a:pt x="0" y="24806"/>
                    <a:pt x="24806" y="0"/>
                    <a:pt x="55406"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g35c3d30e88a_1_560"/>
            <p:cNvSpPr txBox="1"/>
            <p:nvPr/>
          </p:nvSpPr>
          <p:spPr>
            <a:xfrm>
              <a:off x="0" y="-19050"/>
              <a:ext cx="1876800" cy="18666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2" name="Google Shape;252;g35c3d30e88a_1_560"/>
          <p:cNvGrpSpPr/>
          <p:nvPr/>
        </p:nvGrpSpPr>
        <p:grpSpPr>
          <a:xfrm>
            <a:off x="8632863" y="828891"/>
            <a:ext cx="8740627" cy="8798177"/>
            <a:chOff x="0" y="-19050"/>
            <a:chExt cx="2302043" cy="2317200"/>
          </a:xfrm>
        </p:grpSpPr>
        <p:sp>
          <p:nvSpPr>
            <p:cNvPr id="253" name="Google Shape;253;g35c3d30e88a_1_560"/>
            <p:cNvSpPr/>
            <p:nvPr/>
          </p:nvSpPr>
          <p:spPr>
            <a:xfrm>
              <a:off x="0" y="0"/>
              <a:ext cx="2302043" cy="2298136"/>
            </a:xfrm>
            <a:custGeom>
              <a:rect b="b" l="l" r="r" t="t"/>
              <a:pathLst>
                <a:path extrusionOk="0" h="2298136" w="2302043">
                  <a:moveTo>
                    <a:pt x="45173" y="0"/>
                  </a:moveTo>
                  <a:lnTo>
                    <a:pt x="2256870" y="0"/>
                  </a:lnTo>
                  <a:cubicBezTo>
                    <a:pt x="2281818" y="0"/>
                    <a:pt x="2302043" y="20225"/>
                    <a:pt x="2302043" y="45173"/>
                  </a:cubicBezTo>
                  <a:lnTo>
                    <a:pt x="2302043" y="2252963"/>
                  </a:lnTo>
                  <a:cubicBezTo>
                    <a:pt x="2302043" y="2277911"/>
                    <a:pt x="2281818" y="2298136"/>
                    <a:pt x="2256870" y="2298136"/>
                  </a:cubicBezTo>
                  <a:lnTo>
                    <a:pt x="45173" y="2298136"/>
                  </a:lnTo>
                  <a:cubicBezTo>
                    <a:pt x="20225" y="2298136"/>
                    <a:pt x="0" y="2277911"/>
                    <a:pt x="0" y="2252963"/>
                  </a:cubicBezTo>
                  <a:lnTo>
                    <a:pt x="0" y="45173"/>
                  </a:lnTo>
                  <a:cubicBezTo>
                    <a:pt x="0" y="20225"/>
                    <a:pt x="20225" y="0"/>
                    <a:pt x="45173"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g35c3d30e88a_1_560"/>
            <p:cNvSpPr txBox="1"/>
            <p:nvPr/>
          </p:nvSpPr>
          <p:spPr>
            <a:xfrm>
              <a:off x="0" y="-19050"/>
              <a:ext cx="2301900" cy="2317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55" name="Google Shape;255;g35c3d30e88a_1_560"/>
          <p:cNvSpPr/>
          <p:nvPr/>
        </p:nvSpPr>
        <p:spPr>
          <a:xfrm rot="-474430">
            <a:off x="5922774" y="816245"/>
            <a:ext cx="1509393" cy="1509393"/>
          </a:xfrm>
          <a:custGeom>
            <a:rect b="b" l="l" r="r" t="t"/>
            <a:pathLst>
              <a:path extrusionOk="0" h="1510144" w="1510144">
                <a:moveTo>
                  <a:pt x="0" y="0"/>
                </a:moveTo>
                <a:lnTo>
                  <a:pt x="1510144" y="0"/>
                </a:lnTo>
                <a:lnTo>
                  <a:pt x="1510144" y="1510145"/>
                </a:lnTo>
                <a:lnTo>
                  <a:pt x="0" y="1510145"/>
                </a:lnTo>
                <a:lnTo>
                  <a:pt x="0" y="0"/>
                </a:lnTo>
                <a:close/>
              </a:path>
            </a:pathLst>
          </a:custGeom>
          <a:blipFill rotWithShape="1">
            <a:blip r:embed="rId3">
              <a:alphaModFix/>
            </a:blip>
            <a:stretch>
              <a:fillRect b="0" l="0" r="0" t="0"/>
            </a:stretch>
          </a:blipFill>
          <a:ln>
            <a:noFill/>
          </a:ln>
        </p:spPr>
      </p:sp>
      <p:sp>
        <p:nvSpPr>
          <p:cNvPr id="256" name="Google Shape;256;g35c3d30e88a_1_560"/>
          <p:cNvSpPr/>
          <p:nvPr/>
        </p:nvSpPr>
        <p:spPr>
          <a:xfrm>
            <a:off x="9286230" y="5095352"/>
            <a:ext cx="7433836" cy="4162948"/>
          </a:xfrm>
          <a:custGeom>
            <a:rect b="b" l="l" r="r" t="t"/>
            <a:pathLst>
              <a:path extrusionOk="0" h="4162948" w="7433836">
                <a:moveTo>
                  <a:pt x="0" y="0"/>
                </a:moveTo>
                <a:lnTo>
                  <a:pt x="7433836" y="0"/>
                </a:lnTo>
                <a:lnTo>
                  <a:pt x="7433836" y="4162948"/>
                </a:lnTo>
                <a:lnTo>
                  <a:pt x="0" y="4162948"/>
                </a:lnTo>
                <a:lnTo>
                  <a:pt x="0" y="0"/>
                </a:lnTo>
                <a:close/>
              </a:path>
            </a:pathLst>
          </a:custGeom>
          <a:blipFill rotWithShape="1">
            <a:blip r:embed="rId4">
              <a:alphaModFix/>
            </a:blip>
            <a:stretch>
              <a:fillRect b="0" l="0" r="0" t="0"/>
            </a:stretch>
          </a:blipFill>
          <a:ln>
            <a:noFill/>
          </a:ln>
        </p:spPr>
      </p:sp>
      <p:sp>
        <p:nvSpPr>
          <p:cNvPr id="257" name="Google Shape;257;g35c3d30e88a_1_560"/>
          <p:cNvSpPr txBox="1"/>
          <p:nvPr/>
        </p:nvSpPr>
        <p:spPr>
          <a:xfrm>
            <a:off x="1426918" y="1090220"/>
            <a:ext cx="4193400" cy="12315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None/>
            </a:pPr>
            <a:r>
              <a:rPr b="0" i="0" lang="en-US" sz="8000" u="none" cap="none" strike="noStrike">
                <a:solidFill>
                  <a:srgbClr val="FFFFFF"/>
                </a:solidFill>
                <a:latin typeface="Arial"/>
                <a:ea typeface="Arial"/>
                <a:cs typeface="Arial"/>
                <a:sym typeface="Arial"/>
              </a:rPr>
              <a:t>FORK( )</a:t>
            </a:r>
            <a:endParaRPr/>
          </a:p>
        </p:txBody>
      </p:sp>
      <p:sp>
        <p:nvSpPr>
          <p:cNvPr id="258" name="Google Shape;258;g35c3d30e88a_1_560"/>
          <p:cNvSpPr txBox="1"/>
          <p:nvPr/>
        </p:nvSpPr>
        <p:spPr>
          <a:xfrm>
            <a:off x="1431967" y="3219020"/>
            <a:ext cx="6173100" cy="64995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199" u="none" cap="none" strike="noStrike">
                <a:solidFill>
                  <a:srgbClr val="FFFFFF"/>
                </a:solidFill>
                <a:latin typeface="Montserrat"/>
                <a:ea typeface="Montserrat"/>
                <a:cs typeface="Montserrat"/>
                <a:sym typeface="Montserrat"/>
              </a:rPr>
              <a:t>El kernel crea un nuevo proceso (proceso hijo) realizando una copia del proceso que realiza la llamada al sistema fork (proceso padre). Así, salvo el PID y el PPID los dos procesos serán inicialmente idénticos. De esta forma los nuevos procesos obtienen una copia de los recursos del padre (heredan el entorno). </a:t>
            </a:r>
            <a:endParaRPr/>
          </a:p>
          <a:p>
            <a:pPr indent="0" lvl="0" marL="0" marR="0" rtl="0" algn="l">
              <a:lnSpc>
                <a:spcPct val="130013"/>
              </a:lnSpc>
              <a:spcBef>
                <a:spcPts val="0"/>
              </a:spcBef>
              <a:spcAft>
                <a:spcPts val="0"/>
              </a:spcAft>
              <a:buNone/>
            </a:pPr>
            <a:r>
              <a:t/>
            </a:r>
            <a:endParaRPr b="0" i="0" sz="21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None/>
            </a:pPr>
            <a:r>
              <a:rPr b="0" i="0" lang="en-US" sz="2199" u="none" cap="none" strike="noStrike">
                <a:solidFill>
                  <a:srgbClr val="FFFFFF"/>
                </a:solidFill>
                <a:latin typeface="Montserrat"/>
                <a:ea typeface="Montserrat"/>
                <a:cs typeface="Montserrat"/>
                <a:sym typeface="Montserrat"/>
              </a:rPr>
              <a:t>El proceso hijo tendrá copias de los descriptores, si los utiliza el proceso padre. Sin embargo, las copias de los descriptores harán referencia a los mismos objetos subyacentes.</a:t>
            </a:r>
            <a:endParaRPr/>
          </a:p>
          <a:p>
            <a:pPr indent="0" lvl="0" marL="0" marR="0" rtl="0" algn="l">
              <a:lnSpc>
                <a:spcPct val="130013"/>
              </a:lnSpc>
              <a:spcBef>
                <a:spcPts val="0"/>
              </a:spcBef>
              <a:spcAft>
                <a:spcPts val="0"/>
              </a:spcAft>
              <a:buNone/>
            </a:pPr>
            <a:r>
              <a:t/>
            </a:r>
            <a:endParaRPr b="0" i="0" sz="2199" u="none" cap="none" strike="noStrike">
              <a:solidFill>
                <a:srgbClr val="FFFFFF"/>
              </a:solidFill>
              <a:latin typeface="Montserrat"/>
              <a:ea typeface="Montserrat"/>
              <a:cs typeface="Montserrat"/>
              <a:sym typeface="Montserrat"/>
            </a:endParaRPr>
          </a:p>
        </p:txBody>
      </p:sp>
      <p:sp>
        <p:nvSpPr>
          <p:cNvPr id="259" name="Google Shape;259;g35c3d30e88a_1_560"/>
          <p:cNvSpPr txBox="1"/>
          <p:nvPr/>
        </p:nvSpPr>
        <p:spPr>
          <a:xfrm>
            <a:off x="9003469" y="1242706"/>
            <a:ext cx="7999500" cy="42990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199" u="none" cap="none" strike="noStrike">
                <a:solidFill>
                  <a:srgbClr val="FFFFFF"/>
                </a:solidFill>
                <a:latin typeface="Montserrat"/>
                <a:ea typeface="Montserrat"/>
                <a:cs typeface="Montserrat"/>
                <a:sym typeface="Montserrat"/>
              </a:rPr>
              <a:t>Su sintaxis es:</a:t>
            </a:r>
            <a:endParaRPr/>
          </a:p>
          <a:p>
            <a:pPr indent="0" lvl="0" marL="0" marR="0" rtl="0" algn="l">
              <a:lnSpc>
                <a:spcPct val="130013"/>
              </a:lnSpc>
              <a:spcBef>
                <a:spcPts val="0"/>
              </a:spcBef>
              <a:spcAft>
                <a:spcPts val="0"/>
              </a:spcAft>
              <a:buNone/>
            </a:pPr>
            <a:r>
              <a:rPr b="0" i="0" lang="en-US" sz="2199" u="none" cap="none" strike="noStrike">
                <a:solidFill>
                  <a:srgbClr val="FFFFFF"/>
                </a:solidFill>
                <a:latin typeface="Montserrat"/>
                <a:ea typeface="Montserrat"/>
                <a:cs typeface="Montserrat"/>
                <a:sym typeface="Montserrat"/>
              </a:rPr>
              <a:t>int pid = fork ();</a:t>
            </a:r>
            <a:endParaRPr/>
          </a:p>
          <a:p>
            <a:pPr indent="0" lvl="0" marL="0" marR="0" rtl="0" algn="l">
              <a:lnSpc>
                <a:spcPct val="130013"/>
              </a:lnSpc>
              <a:spcBef>
                <a:spcPts val="0"/>
              </a:spcBef>
              <a:spcAft>
                <a:spcPts val="0"/>
              </a:spcAft>
              <a:buNone/>
            </a:pPr>
            <a:r>
              <a:t/>
            </a:r>
            <a:endParaRPr b="0" i="0" sz="21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None/>
            </a:pPr>
            <a:r>
              <a:rPr b="0" i="0" lang="en-US" sz="2199" u="none" cap="none" strike="noStrike">
                <a:solidFill>
                  <a:srgbClr val="FFFFFF"/>
                </a:solidFill>
                <a:latin typeface="Montserrat"/>
                <a:ea typeface="Montserrat"/>
                <a:cs typeface="Montserrat"/>
                <a:sym typeface="Montserrat"/>
              </a:rPr>
              <a:t>Este retornará un valor diferente dependiendo de donde sea ejecutado, sus posibles valores son:</a:t>
            </a:r>
            <a:endParaRPr/>
          </a:p>
          <a:p>
            <a:pPr indent="-237489" lvl="1" marL="474978" marR="0" rtl="0" algn="l">
              <a:lnSpc>
                <a:spcPct val="130013"/>
              </a:lnSpc>
              <a:spcBef>
                <a:spcPts val="0"/>
              </a:spcBef>
              <a:spcAft>
                <a:spcPts val="0"/>
              </a:spcAft>
              <a:buClr>
                <a:srgbClr val="FFFFFF"/>
              </a:buClr>
              <a:buSzPts val="2199"/>
              <a:buFont typeface="Arial"/>
              <a:buChar char="•"/>
            </a:pPr>
            <a:r>
              <a:rPr b="0" i="0" lang="en-US" sz="2199" u="none" cap="none" strike="noStrike">
                <a:solidFill>
                  <a:srgbClr val="FFFFFF"/>
                </a:solidFill>
                <a:latin typeface="Montserrat"/>
                <a:ea typeface="Montserrat"/>
                <a:cs typeface="Montserrat"/>
                <a:sym typeface="Montserrat"/>
              </a:rPr>
              <a:t>0 cuando se ejecuta desde el proceso hijo</a:t>
            </a:r>
            <a:endParaRPr/>
          </a:p>
          <a:p>
            <a:pPr indent="-237489" lvl="1" marL="474978" marR="0" rtl="0" algn="l">
              <a:lnSpc>
                <a:spcPct val="130013"/>
              </a:lnSpc>
              <a:spcBef>
                <a:spcPts val="0"/>
              </a:spcBef>
              <a:spcAft>
                <a:spcPts val="0"/>
              </a:spcAft>
              <a:buClr>
                <a:srgbClr val="FFFFFF"/>
              </a:buClr>
              <a:buSzPts val="2199"/>
              <a:buFont typeface="Arial"/>
              <a:buChar char="•"/>
            </a:pPr>
            <a:r>
              <a:rPr b="0" i="0" lang="en-US" sz="2199" u="none" cap="none" strike="noStrike">
                <a:solidFill>
                  <a:srgbClr val="FFFFFF"/>
                </a:solidFill>
                <a:latin typeface="Montserrat"/>
                <a:ea typeface="Montserrat"/>
                <a:cs typeface="Montserrat"/>
                <a:sym typeface="Montserrat"/>
              </a:rPr>
              <a:t>PID del nuevo proceso cuando se ejecuta del proceso padre</a:t>
            </a:r>
            <a:endParaRPr/>
          </a:p>
          <a:p>
            <a:pPr indent="-237489" lvl="1" marL="474978" marR="0" rtl="0" algn="l">
              <a:lnSpc>
                <a:spcPct val="130013"/>
              </a:lnSpc>
              <a:spcBef>
                <a:spcPts val="0"/>
              </a:spcBef>
              <a:spcAft>
                <a:spcPts val="0"/>
              </a:spcAft>
              <a:buClr>
                <a:srgbClr val="FFFFFF"/>
              </a:buClr>
              <a:buSzPts val="2199"/>
              <a:buFont typeface="Arial"/>
              <a:buChar char="•"/>
            </a:pPr>
            <a:r>
              <a:rPr b="0" i="0" lang="en-US" sz="2199" u="none" cap="none" strike="noStrike">
                <a:solidFill>
                  <a:srgbClr val="FFFFFF"/>
                </a:solidFill>
                <a:latin typeface="Montserrat"/>
                <a:ea typeface="Montserrat"/>
                <a:cs typeface="Montserrat"/>
                <a:sym typeface="Montserrat"/>
              </a:rPr>
              <a:t>-1 si ocurre un error al crear el nuevo proceso</a:t>
            </a:r>
            <a:endParaRPr/>
          </a:p>
          <a:p>
            <a:pPr indent="0" lvl="0" marL="0" marR="0" rtl="0" algn="l">
              <a:lnSpc>
                <a:spcPct val="130013"/>
              </a:lnSpc>
              <a:spcBef>
                <a:spcPts val="0"/>
              </a:spcBef>
              <a:spcAft>
                <a:spcPts val="0"/>
              </a:spcAft>
              <a:buNone/>
            </a:pPr>
            <a:r>
              <a:t/>
            </a:r>
            <a:endParaRPr b="0" i="0" sz="2199"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63" name="Shape 263"/>
        <p:cNvGrpSpPr/>
        <p:nvPr/>
      </p:nvGrpSpPr>
      <p:grpSpPr>
        <a:xfrm>
          <a:off x="0" y="0"/>
          <a:ext cx="0" cy="0"/>
          <a:chOff x="0" y="0"/>
          <a:chExt cx="0" cy="0"/>
        </a:xfrm>
      </p:grpSpPr>
      <p:grpSp>
        <p:nvGrpSpPr>
          <p:cNvPr id="264" name="Google Shape;264;g35c3d30e88a_1_574"/>
          <p:cNvGrpSpPr/>
          <p:nvPr/>
        </p:nvGrpSpPr>
        <p:grpSpPr>
          <a:xfrm>
            <a:off x="971634" y="5462937"/>
            <a:ext cx="16344838" cy="3418349"/>
            <a:chOff x="0" y="-19050"/>
            <a:chExt cx="4304785" cy="900300"/>
          </a:xfrm>
        </p:grpSpPr>
        <p:sp>
          <p:nvSpPr>
            <p:cNvPr id="265" name="Google Shape;265;g35c3d30e88a_1_574"/>
            <p:cNvSpPr/>
            <p:nvPr/>
          </p:nvSpPr>
          <p:spPr>
            <a:xfrm>
              <a:off x="0" y="0"/>
              <a:ext cx="4304785" cy="881115"/>
            </a:xfrm>
            <a:custGeom>
              <a:rect b="b" l="l" r="r" t="t"/>
              <a:pathLst>
                <a:path extrusionOk="0" h="881115" w="4304785">
                  <a:moveTo>
                    <a:pt x="24157" y="0"/>
                  </a:moveTo>
                  <a:lnTo>
                    <a:pt x="4280628" y="0"/>
                  </a:lnTo>
                  <a:cubicBezTo>
                    <a:pt x="4287035" y="0"/>
                    <a:pt x="4293180" y="2545"/>
                    <a:pt x="4297710" y="7075"/>
                  </a:cubicBezTo>
                  <a:cubicBezTo>
                    <a:pt x="4302240" y="11606"/>
                    <a:pt x="4304785" y="17750"/>
                    <a:pt x="4304785" y="24157"/>
                  </a:cubicBezTo>
                  <a:lnTo>
                    <a:pt x="4304785" y="856958"/>
                  </a:lnTo>
                  <a:cubicBezTo>
                    <a:pt x="4304785" y="863365"/>
                    <a:pt x="4302240" y="869509"/>
                    <a:pt x="4297710" y="874040"/>
                  </a:cubicBezTo>
                  <a:cubicBezTo>
                    <a:pt x="4293180" y="878570"/>
                    <a:pt x="4287035" y="881115"/>
                    <a:pt x="4280628" y="881115"/>
                  </a:cubicBezTo>
                  <a:lnTo>
                    <a:pt x="24157" y="881115"/>
                  </a:lnTo>
                  <a:cubicBezTo>
                    <a:pt x="17750" y="881115"/>
                    <a:pt x="11606" y="878570"/>
                    <a:pt x="7075" y="874040"/>
                  </a:cubicBezTo>
                  <a:cubicBezTo>
                    <a:pt x="2545" y="869509"/>
                    <a:pt x="0" y="863365"/>
                    <a:pt x="0" y="856958"/>
                  </a:cubicBezTo>
                  <a:lnTo>
                    <a:pt x="0" y="24157"/>
                  </a:lnTo>
                  <a:cubicBezTo>
                    <a:pt x="0" y="17750"/>
                    <a:pt x="2545" y="11606"/>
                    <a:pt x="7075" y="7075"/>
                  </a:cubicBezTo>
                  <a:cubicBezTo>
                    <a:pt x="11606" y="2545"/>
                    <a:pt x="17750" y="0"/>
                    <a:pt x="24157"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35c3d30e88a_1_574"/>
            <p:cNvSpPr txBox="1"/>
            <p:nvPr/>
          </p:nvSpPr>
          <p:spPr>
            <a:xfrm>
              <a:off x="0" y="-19050"/>
              <a:ext cx="4304700" cy="9003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7" name="Google Shape;267;g35c3d30e88a_1_574"/>
          <p:cNvGrpSpPr/>
          <p:nvPr/>
        </p:nvGrpSpPr>
        <p:grpSpPr>
          <a:xfrm>
            <a:off x="7643292" y="1006081"/>
            <a:ext cx="9673138" cy="4115657"/>
            <a:chOff x="0" y="-19050"/>
            <a:chExt cx="2547641" cy="1083952"/>
          </a:xfrm>
        </p:grpSpPr>
        <p:sp>
          <p:nvSpPr>
            <p:cNvPr id="268" name="Google Shape;268;g35c3d30e88a_1_574"/>
            <p:cNvSpPr/>
            <p:nvPr/>
          </p:nvSpPr>
          <p:spPr>
            <a:xfrm>
              <a:off x="0" y="0"/>
              <a:ext cx="2547641" cy="1064902"/>
            </a:xfrm>
            <a:custGeom>
              <a:rect b="b" l="l" r="r" t="t"/>
              <a:pathLst>
                <a:path extrusionOk="0" h="1064902" w="2547641">
                  <a:moveTo>
                    <a:pt x="40818" y="0"/>
                  </a:moveTo>
                  <a:lnTo>
                    <a:pt x="2506823" y="0"/>
                  </a:lnTo>
                  <a:cubicBezTo>
                    <a:pt x="2529366" y="0"/>
                    <a:pt x="2547641" y="18275"/>
                    <a:pt x="2547641" y="40818"/>
                  </a:cubicBezTo>
                  <a:lnTo>
                    <a:pt x="2547641" y="1024083"/>
                  </a:lnTo>
                  <a:cubicBezTo>
                    <a:pt x="2547641" y="1034909"/>
                    <a:pt x="2543340" y="1045291"/>
                    <a:pt x="2535686" y="1052946"/>
                  </a:cubicBezTo>
                  <a:cubicBezTo>
                    <a:pt x="2528031" y="1060601"/>
                    <a:pt x="2517648" y="1064902"/>
                    <a:pt x="2506823" y="1064902"/>
                  </a:cubicBezTo>
                  <a:lnTo>
                    <a:pt x="40818" y="1064902"/>
                  </a:lnTo>
                  <a:cubicBezTo>
                    <a:pt x="29993" y="1064902"/>
                    <a:pt x="19610" y="1060601"/>
                    <a:pt x="11955" y="1052946"/>
                  </a:cubicBezTo>
                  <a:cubicBezTo>
                    <a:pt x="4300" y="1045291"/>
                    <a:pt x="0" y="1034909"/>
                    <a:pt x="0" y="1024083"/>
                  </a:cubicBezTo>
                  <a:lnTo>
                    <a:pt x="0" y="40818"/>
                  </a:lnTo>
                  <a:cubicBezTo>
                    <a:pt x="0" y="29993"/>
                    <a:pt x="4300" y="19610"/>
                    <a:pt x="11955" y="11955"/>
                  </a:cubicBezTo>
                  <a:cubicBezTo>
                    <a:pt x="19610" y="4300"/>
                    <a:pt x="29993" y="0"/>
                    <a:pt x="40818"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g35c3d30e88a_1_574"/>
            <p:cNvSpPr txBox="1"/>
            <p:nvPr/>
          </p:nvSpPr>
          <p:spPr>
            <a:xfrm>
              <a:off x="0" y="-19050"/>
              <a:ext cx="2547600" cy="10839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70" name="Google Shape;270;g35c3d30e88a_1_574"/>
          <p:cNvSpPr/>
          <p:nvPr/>
        </p:nvSpPr>
        <p:spPr>
          <a:xfrm>
            <a:off x="5477066" y="2472060"/>
            <a:ext cx="1816963" cy="1812421"/>
          </a:xfrm>
          <a:custGeom>
            <a:rect b="b" l="l" r="r" t="t"/>
            <a:pathLst>
              <a:path extrusionOk="0" h="1812421" w="1816963">
                <a:moveTo>
                  <a:pt x="0" y="0"/>
                </a:moveTo>
                <a:lnTo>
                  <a:pt x="1816963" y="0"/>
                </a:lnTo>
                <a:lnTo>
                  <a:pt x="1816963" y="1812421"/>
                </a:lnTo>
                <a:lnTo>
                  <a:pt x="0" y="1812421"/>
                </a:lnTo>
                <a:lnTo>
                  <a:pt x="0" y="0"/>
                </a:lnTo>
                <a:close/>
              </a:path>
            </a:pathLst>
          </a:custGeom>
          <a:blipFill rotWithShape="1">
            <a:blip r:embed="rId3">
              <a:alphaModFix/>
            </a:blip>
            <a:stretch>
              <a:fillRect b="0" l="0" r="0" t="0"/>
            </a:stretch>
          </a:blipFill>
          <a:ln>
            <a:noFill/>
          </a:ln>
        </p:spPr>
      </p:sp>
      <p:sp>
        <p:nvSpPr>
          <p:cNvPr id="271" name="Google Shape;271;g35c3d30e88a_1_574"/>
          <p:cNvSpPr/>
          <p:nvPr/>
        </p:nvSpPr>
        <p:spPr>
          <a:xfrm>
            <a:off x="8018286" y="1406248"/>
            <a:ext cx="8993193" cy="3282515"/>
          </a:xfrm>
          <a:custGeom>
            <a:rect b="b" l="l" r="r" t="t"/>
            <a:pathLst>
              <a:path extrusionOk="0" h="3282515" w="8993193">
                <a:moveTo>
                  <a:pt x="0" y="0"/>
                </a:moveTo>
                <a:lnTo>
                  <a:pt x="8993192" y="0"/>
                </a:lnTo>
                <a:lnTo>
                  <a:pt x="8993192" y="3282515"/>
                </a:lnTo>
                <a:lnTo>
                  <a:pt x="0" y="3282515"/>
                </a:lnTo>
                <a:lnTo>
                  <a:pt x="0" y="0"/>
                </a:lnTo>
                <a:close/>
              </a:path>
            </a:pathLst>
          </a:custGeom>
          <a:blipFill rotWithShape="1">
            <a:blip r:embed="rId4">
              <a:alphaModFix/>
            </a:blip>
            <a:stretch>
              <a:fillRect b="0" l="0" r="0" t="0"/>
            </a:stretch>
          </a:blipFill>
          <a:ln>
            <a:noFill/>
          </a:ln>
        </p:spPr>
      </p:sp>
      <p:sp>
        <p:nvSpPr>
          <p:cNvPr id="272" name="Google Shape;272;g35c3d30e88a_1_574"/>
          <p:cNvSpPr txBox="1"/>
          <p:nvPr/>
        </p:nvSpPr>
        <p:spPr>
          <a:xfrm>
            <a:off x="1283595" y="2759463"/>
            <a:ext cx="4193400" cy="12315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None/>
            </a:pPr>
            <a:r>
              <a:rPr b="0" i="0" lang="en-US" sz="8000" u="none" cap="none" strike="noStrike">
                <a:solidFill>
                  <a:srgbClr val="FFFFFF"/>
                </a:solidFill>
                <a:latin typeface="Arial"/>
                <a:ea typeface="Arial"/>
                <a:cs typeface="Arial"/>
                <a:sym typeface="Arial"/>
              </a:rPr>
              <a:t>EXEC( )</a:t>
            </a:r>
            <a:endParaRPr/>
          </a:p>
        </p:txBody>
      </p:sp>
      <p:sp>
        <p:nvSpPr>
          <p:cNvPr id="273" name="Google Shape;273;g35c3d30e88a_1_574"/>
          <p:cNvSpPr txBox="1"/>
          <p:nvPr/>
        </p:nvSpPr>
        <p:spPr>
          <a:xfrm>
            <a:off x="1511117" y="5959928"/>
            <a:ext cx="15379800" cy="38589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199" u="none" cap="none" strike="noStrike">
                <a:solidFill>
                  <a:srgbClr val="FFFFFF"/>
                </a:solidFill>
                <a:latin typeface="Montserrat"/>
                <a:ea typeface="Montserrat"/>
                <a:cs typeface="Montserrat"/>
                <a:sym typeface="Montserrat"/>
              </a:rPr>
              <a:t>La llamada al sistema exec permite remplazarlos segmentos de instrucciones y de datos de usuario por otros nuevos a partir de un archivo ejecutable en disco, con lo que se consigue que un proceso deje de ejecutar instrucciones de un programa y comience a ejecutar instrucciones de un nuevo programa.</a:t>
            </a:r>
            <a:r>
              <a:rPr b="0" i="0" lang="en-US" sz="2199" u="none" cap="none" strike="noStrike">
                <a:solidFill>
                  <a:srgbClr val="67D3CD"/>
                </a:solidFill>
                <a:latin typeface="Montserrat"/>
                <a:ea typeface="Montserrat"/>
                <a:cs typeface="Montserrat"/>
                <a:sym typeface="Montserrat"/>
              </a:rPr>
              <a:t> exec() no crea ningún proceso nuevo. </a:t>
            </a:r>
            <a:endParaRPr/>
          </a:p>
          <a:p>
            <a:pPr indent="0" lvl="0" marL="0" marR="0" rtl="0" algn="l">
              <a:lnSpc>
                <a:spcPct val="130013"/>
              </a:lnSpc>
              <a:spcBef>
                <a:spcPts val="0"/>
              </a:spcBef>
              <a:spcAft>
                <a:spcPts val="0"/>
              </a:spcAft>
              <a:buNone/>
            </a:pPr>
            <a:r>
              <a:t/>
            </a:r>
            <a:endParaRPr b="0" i="0" sz="2199" u="none" cap="none" strike="noStrike">
              <a:solidFill>
                <a:srgbClr val="67D3CD"/>
              </a:solidFill>
              <a:latin typeface="Montserrat"/>
              <a:ea typeface="Montserrat"/>
              <a:cs typeface="Montserrat"/>
              <a:sym typeface="Montserrat"/>
            </a:endParaRPr>
          </a:p>
          <a:p>
            <a:pPr indent="0" lvl="0" marL="0" marR="0" rtl="0" algn="l">
              <a:lnSpc>
                <a:spcPct val="130013"/>
              </a:lnSpc>
              <a:spcBef>
                <a:spcPts val="0"/>
              </a:spcBef>
              <a:spcAft>
                <a:spcPts val="0"/>
              </a:spcAft>
              <a:buNone/>
            </a:pPr>
            <a:r>
              <a:rPr b="0" i="0" lang="en-US" sz="2199" u="none" cap="none" strike="noStrike">
                <a:solidFill>
                  <a:srgbClr val="FFFFFF"/>
                </a:solidFill>
                <a:latin typeface="Montserrat"/>
                <a:ea typeface="Montserrat"/>
                <a:cs typeface="Montserrat"/>
                <a:sym typeface="Montserrat"/>
              </a:rPr>
              <a:t>El programa que se está ejecutando actualmente finaliza inmediatamente y el nuevo programa comienza aejecutarse en el contexto del proceso existente.</a:t>
            </a:r>
            <a:endParaRPr/>
          </a:p>
          <a:p>
            <a:pPr indent="0" lvl="0" marL="0" marR="0" rtl="0" algn="l">
              <a:lnSpc>
                <a:spcPct val="130013"/>
              </a:lnSpc>
              <a:spcBef>
                <a:spcPts val="0"/>
              </a:spcBef>
              <a:spcAft>
                <a:spcPts val="0"/>
              </a:spcAft>
              <a:buNone/>
            </a:pPr>
            <a:r>
              <a:t/>
            </a:r>
            <a:endParaRPr b="0" i="0" sz="21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None/>
            </a:pPr>
            <a:r>
              <a:t/>
            </a:r>
            <a:endParaRPr b="0" i="0" sz="2199"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77" name="Shape 277"/>
        <p:cNvGrpSpPr/>
        <p:nvPr/>
      </p:nvGrpSpPr>
      <p:grpSpPr>
        <a:xfrm>
          <a:off x="0" y="0"/>
          <a:ext cx="0" cy="0"/>
          <a:chOff x="0" y="0"/>
          <a:chExt cx="0" cy="0"/>
        </a:xfrm>
      </p:grpSpPr>
      <p:grpSp>
        <p:nvGrpSpPr>
          <p:cNvPr id="278" name="Google Shape;278;g35c3d30e88a_1_599"/>
          <p:cNvGrpSpPr/>
          <p:nvPr/>
        </p:nvGrpSpPr>
        <p:grpSpPr>
          <a:xfrm>
            <a:off x="7891842" y="3046614"/>
            <a:ext cx="9238169" cy="2316868"/>
            <a:chOff x="0" y="-19050"/>
            <a:chExt cx="2433082" cy="610200"/>
          </a:xfrm>
        </p:grpSpPr>
        <p:sp>
          <p:nvSpPr>
            <p:cNvPr id="279" name="Google Shape;279;g35c3d30e88a_1_599"/>
            <p:cNvSpPr/>
            <p:nvPr/>
          </p:nvSpPr>
          <p:spPr>
            <a:xfrm>
              <a:off x="0" y="0"/>
              <a:ext cx="2433082" cy="591142"/>
            </a:xfrm>
            <a:custGeom>
              <a:rect b="b" l="l" r="r" t="t"/>
              <a:pathLst>
                <a:path extrusionOk="0" h="591142" w="2433082">
                  <a:moveTo>
                    <a:pt x="42740" y="0"/>
                  </a:moveTo>
                  <a:lnTo>
                    <a:pt x="2390342" y="0"/>
                  </a:lnTo>
                  <a:cubicBezTo>
                    <a:pt x="2413947" y="0"/>
                    <a:pt x="2433082" y="19135"/>
                    <a:pt x="2433082" y="42740"/>
                  </a:cubicBezTo>
                  <a:lnTo>
                    <a:pt x="2433082" y="548401"/>
                  </a:lnTo>
                  <a:cubicBezTo>
                    <a:pt x="2433082" y="572006"/>
                    <a:pt x="2413947" y="591142"/>
                    <a:pt x="2390342" y="591142"/>
                  </a:cubicBezTo>
                  <a:lnTo>
                    <a:pt x="42740" y="591142"/>
                  </a:lnTo>
                  <a:cubicBezTo>
                    <a:pt x="19135" y="591142"/>
                    <a:pt x="0" y="572006"/>
                    <a:pt x="0" y="548401"/>
                  </a:cubicBezTo>
                  <a:lnTo>
                    <a:pt x="0" y="42740"/>
                  </a:lnTo>
                  <a:cubicBezTo>
                    <a:pt x="0" y="19135"/>
                    <a:pt x="19135" y="0"/>
                    <a:pt x="42740"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g35c3d30e88a_1_599"/>
            <p:cNvSpPr txBox="1"/>
            <p:nvPr/>
          </p:nvSpPr>
          <p:spPr>
            <a:xfrm>
              <a:off x="0" y="-19050"/>
              <a:ext cx="2433000" cy="610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81" name="Google Shape;281;g35c3d30e88a_1_599"/>
          <p:cNvSpPr/>
          <p:nvPr/>
        </p:nvSpPr>
        <p:spPr>
          <a:xfrm>
            <a:off x="13345080" y="808764"/>
            <a:ext cx="1677369" cy="1700755"/>
          </a:xfrm>
          <a:custGeom>
            <a:rect b="b" l="l" r="r" t="t"/>
            <a:pathLst>
              <a:path extrusionOk="0" h="1700755" w="1677369">
                <a:moveTo>
                  <a:pt x="0" y="0"/>
                </a:moveTo>
                <a:lnTo>
                  <a:pt x="1677369" y="0"/>
                </a:lnTo>
                <a:lnTo>
                  <a:pt x="1677369" y="1700755"/>
                </a:lnTo>
                <a:lnTo>
                  <a:pt x="0" y="1700755"/>
                </a:lnTo>
                <a:lnTo>
                  <a:pt x="0" y="0"/>
                </a:lnTo>
                <a:close/>
              </a:path>
            </a:pathLst>
          </a:custGeom>
          <a:blipFill rotWithShape="1">
            <a:blip r:embed="rId3">
              <a:alphaModFix/>
            </a:blip>
            <a:stretch>
              <a:fillRect b="0" l="0" r="0" t="0"/>
            </a:stretch>
          </a:blipFill>
          <a:ln>
            <a:noFill/>
          </a:ln>
        </p:spPr>
      </p:sp>
      <p:grpSp>
        <p:nvGrpSpPr>
          <p:cNvPr id="282" name="Google Shape;282;g35c3d30e88a_1_599"/>
          <p:cNvGrpSpPr/>
          <p:nvPr/>
        </p:nvGrpSpPr>
        <p:grpSpPr>
          <a:xfrm>
            <a:off x="1158050" y="3016179"/>
            <a:ext cx="6418659" cy="6462100"/>
            <a:chOff x="0" y="-19050"/>
            <a:chExt cx="1690500" cy="1701941"/>
          </a:xfrm>
        </p:grpSpPr>
        <p:sp>
          <p:nvSpPr>
            <p:cNvPr id="283" name="Google Shape;283;g35c3d30e88a_1_599"/>
            <p:cNvSpPr/>
            <p:nvPr/>
          </p:nvSpPr>
          <p:spPr>
            <a:xfrm>
              <a:off x="0" y="0"/>
              <a:ext cx="1690420" cy="1682891"/>
            </a:xfrm>
            <a:custGeom>
              <a:rect b="b" l="l" r="r" t="t"/>
              <a:pathLst>
                <a:path extrusionOk="0" h="1682891" w="1690420">
                  <a:moveTo>
                    <a:pt x="61517" y="0"/>
                  </a:moveTo>
                  <a:lnTo>
                    <a:pt x="1628903" y="0"/>
                  </a:lnTo>
                  <a:cubicBezTo>
                    <a:pt x="1662878" y="0"/>
                    <a:pt x="1690420" y="27542"/>
                    <a:pt x="1690420" y="61517"/>
                  </a:cubicBezTo>
                  <a:lnTo>
                    <a:pt x="1690420" y="1621373"/>
                  </a:lnTo>
                  <a:cubicBezTo>
                    <a:pt x="1690420" y="1637689"/>
                    <a:pt x="1683939" y="1653336"/>
                    <a:pt x="1672402" y="1664873"/>
                  </a:cubicBezTo>
                  <a:cubicBezTo>
                    <a:pt x="1660865" y="1676409"/>
                    <a:pt x="1645218" y="1682891"/>
                    <a:pt x="1628903" y="1682891"/>
                  </a:cubicBezTo>
                  <a:lnTo>
                    <a:pt x="61517" y="1682891"/>
                  </a:lnTo>
                  <a:cubicBezTo>
                    <a:pt x="45202" y="1682891"/>
                    <a:pt x="29555" y="1676409"/>
                    <a:pt x="18018" y="1664873"/>
                  </a:cubicBezTo>
                  <a:cubicBezTo>
                    <a:pt x="6481" y="1653336"/>
                    <a:pt x="0" y="1637689"/>
                    <a:pt x="0" y="1621373"/>
                  </a:cubicBezTo>
                  <a:lnTo>
                    <a:pt x="0" y="61517"/>
                  </a:lnTo>
                  <a:cubicBezTo>
                    <a:pt x="0" y="27542"/>
                    <a:pt x="27542" y="0"/>
                    <a:pt x="61517"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g35c3d30e88a_1_599"/>
            <p:cNvSpPr txBox="1"/>
            <p:nvPr/>
          </p:nvSpPr>
          <p:spPr>
            <a:xfrm>
              <a:off x="0" y="-19050"/>
              <a:ext cx="1690500" cy="17019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85" name="Google Shape;285;g35c3d30e88a_1_599"/>
          <p:cNvSpPr/>
          <p:nvPr/>
        </p:nvSpPr>
        <p:spPr>
          <a:xfrm>
            <a:off x="5572750" y="1069344"/>
            <a:ext cx="1749247" cy="1661785"/>
          </a:xfrm>
          <a:custGeom>
            <a:rect b="b" l="l" r="r" t="t"/>
            <a:pathLst>
              <a:path extrusionOk="0" h="1661785" w="1749247">
                <a:moveTo>
                  <a:pt x="0" y="0"/>
                </a:moveTo>
                <a:lnTo>
                  <a:pt x="1749247" y="0"/>
                </a:lnTo>
                <a:lnTo>
                  <a:pt x="1749247" y="1661785"/>
                </a:lnTo>
                <a:lnTo>
                  <a:pt x="0" y="1661785"/>
                </a:lnTo>
                <a:lnTo>
                  <a:pt x="0" y="0"/>
                </a:lnTo>
                <a:close/>
              </a:path>
            </a:pathLst>
          </a:custGeom>
          <a:blipFill rotWithShape="1">
            <a:blip r:embed="rId4">
              <a:alphaModFix/>
            </a:blip>
            <a:stretch>
              <a:fillRect b="0" l="0" r="0" t="0"/>
            </a:stretch>
          </a:blipFill>
          <a:ln>
            <a:noFill/>
          </a:ln>
        </p:spPr>
      </p:sp>
      <p:grpSp>
        <p:nvGrpSpPr>
          <p:cNvPr id="286" name="Google Shape;286;g35c3d30e88a_1_599"/>
          <p:cNvGrpSpPr/>
          <p:nvPr/>
        </p:nvGrpSpPr>
        <p:grpSpPr>
          <a:xfrm>
            <a:off x="7891842" y="5567330"/>
            <a:ext cx="9238169" cy="3910932"/>
            <a:chOff x="0" y="-19050"/>
            <a:chExt cx="2433082" cy="1030033"/>
          </a:xfrm>
        </p:grpSpPr>
        <p:sp>
          <p:nvSpPr>
            <p:cNvPr id="287" name="Google Shape;287;g35c3d30e88a_1_599"/>
            <p:cNvSpPr/>
            <p:nvPr/>
          </p:nvSpPr>
          <p:spPr>
            <a:xfrm>
              <a:off x="0" y="0"/>
              <a:ext cx="2433082" cy="1010983"/>
            </a:xfrm>
            <a:custGeom>
              <a:rect b="b" l="l" r="r" t="t"/>
              <a:pathLst>
                <a:path extrusionOk="0" h="1010983" w="2433082">
                  <a:moveTo>
                    <a:pt x="42740" y="0"/>
                  </a:moveTo>
                  <a:lnTo>
                    <a:pt x="2390342" y="0"/>
                  </a:lnTo>
                  <a:cubicBezTo>
                    <a:pt x="2413947" y="0"/>
                    <a:pt x="2433082" y="19135"/>
                    <a:pt x="2433082" y="42740"/>
                  </a:cubicBezTo>
                  <a:lnTo>
                    <a:pt x="2433082" y="968243"/>
                  </a:lnTo>
                  <a:cubicBezTo>
                    <a:pt x="2433082" y="991847"/>
                    <a:pt x="2413947" y="1010983"/>
                    <a:pt x="2390342" y="1010983"/>
                  </a:cubicBezTo>
                  <a:lnTo>
                    <a:pt x="42740" y="1010983"/>
                  </a:lnTo>
                  <a:cubicBezTo>
                    <a:pt x="19135" y="1010983"/>
                    <a:pt x="0" y="991847"/>
                    <a:pt x="0" y="968243"/>
                  </a:cubicBezTo>
                  <a:lnTo>
                    <a:pt x="0" y="42740"/>
                  </a:lnTo>
                  <a:cubicBezTo>
                    <a:pt x="0" y="19135"/>
                    <a:pt x="19135" y="0"/>
                    <a:pt x="42740"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g35c3d30e88a_1_599"/>
            <p:cNvSpPr txBox="1"/>
            <p:nvPr/>
          </p:nvSpPr>
          <p:spPr>
            <a:xfrm>
              <a:off x="0" y="-19050"/>
              <a:ext cx="2433000" cy="10299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89" name="Google Shape;289;g35c3d30e88a_1_599"/>
          <p:cNvSpPr/>
          <p:nvPr/>
        </p:nvSpPr>
        <p:spPr>
          <a:xfrm>
            <a:off x="8442683" y="5973036"/>
            <a:ext cx="8136426" cy="3152865"/>
          </a:xfrm>
          <a:custGeom>
            <a:rect b="b" l="l" r="r" t="t"/>
            <a:pathLst>
              <a:path extrusionOk="0" h="3152865" w="8136426">
                <a:moveTo>
                  <a:pt x="0" y="0"/>
                </a:moveTo>
                <a:lnTo>
                  <a:pt x="8136426" y="0"/>
                </a:lnTo>
                <a:lnTo>
                  <a:pt x="8136426" y="3152865"/>
                </a:lnTo>
                <a:lnTo>
                  <a:pt x="0" y="3152865"/>
                </a:lnTo>
                <a:lnTo>
                  <a:pt x="0" y="0"/>
                </a:lnTo>
                <a:close/>
              </a:path>
            </a:pathLst>
          </a:custGeom>
          <a:blipFill rotWithShape="1">
            <a:blip r:embed="rId5">
              <a:alphaModFix/>
            </a:blip>
            <a:stretch>
              <a:fillRect b="0" l="0" r="0" t="0"/>
            </a:stretch>
          </a:blipFill>
          <a:ln>
            <a:noFill/>
          </a:ln>
        </p:spPr>
      </p:sp>
      <p:sp>
        <p:nvSpPr>
          <p:cNvPr id="290" name="Google Shape;290;g35c3d30e88a_1_599"/>
          <p:cNvSpPr txBox="1"/>
          <p:nvPr/>
        </p:nvSpPr>
        <p:spPr>
          <a:xfrm>
            <a:off x="8381867" y="3498138"/>
            <a:ext cx="8258100" cy="16587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199" u="none" cap="none" strike="noStrike">
                <a:solidFill>
                  <a:srgbClr val="FFFFFF"/>
                </a:solidFill>
                <a:latin typeface="Montserrat"/>
                <a:ea typeface="Montserrat"/>
                <a:cs typeface="Montserrat"/>
                <a:sym typeface="Montserrat"/>
              </a:rPr>
              <a:t>Un programa utiliza la llamada al sistema exit() para finalizar su ejecución. El sistema operativo recupera recursos que fueron utilizados por el proceso después de la llamada al sistema exit().</a:t>
            </a:r>
            <a:endParaRPr/>
          </a:p>
        </p:txBody>
      </p:sp>
      <p:sp>
        <p:nvSpPr>
          <p:cNvPr id="291" name="Google Shape;291;g35c3d30e88a_1_599"/>
          <p:cNvSpPr txBox="1"/>
          <p:nvPr/>
        </p:nvSpPr>
        <p:spPr>
          <a:xfrm>
            <a:off x="9273350" y="1281429"/>
            <a:ext cx="4193400" cy="12315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None/>
            </a:pPr>
            <a:r>
              <a:rPr b="0" i="0" lang="en-US" sz="8000" u="none" cap="none" strike="noStrike">
                <a:solidFill>
                  <a:srgbClr val="FFFFFF"/>
                </a:solidFill>
                <a:latin typeface="Arial"/>
                <a:ea typeface="Arial"/>
                <a:cs typeface="Arial"/>
                <a:sym typeface="Arial"/>
              </a:rPr>
              <a:t>EXIT( )</a:t>
            </a:r>
            <a:endParaRPr/>
          </a:p>
        </p:txBody>
      </p:sp>
      <p:sp>
        <p:nvSpPr>
          <p:cNvPr id="292" name="Google Shape;292;g35c3d30e88a_1_599"/>
          <p:cNvSpPr txBox="1"/>
          <p:nvPr/>
        </p:nvSpPr>
        <p:spPr>
          <a:xfrm>
            <a:off x="1531085" y="3615281"/>
            <a:ext cx="5672100" cy="51792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199" u="none" cap="none" strike="noStrike">
                <a:solidFill>
                  <a:srgbClr val="FFFFFF"/>
                </a:solidFill>
                <a:latin typeface="Montserrat"/>
                <a:ea typeface="Montserrat"/>
                <a:cs typeface="Montserrat"/>
                <a:sym typeface="Montserrat"/>
              </a:rPr>
              <a:t>La llamada al sistema wait() suspende la ejecución del hilo que lo llama hasta que uno de sus hijos termine.</a:t>
            </a:r>
            <a:endParaRPr/>
          </a:p>
          <a:p>
            <a:pPr indent="0" lvl="0" marL="0" marR="0" rtl="0" algn="l">
              <a:lnSpc>
                <a:spcPct val="130013"/>
              </a:lnSpc>
              <a:spcBef>
                <a:spcPts val="0"/>
              </a:spcBef>
              <a:spcAft>
                <a:spcPts val="0"/>
              </a:spcAft>
              <a:buNone/>
            </a:pPr>
            <a:r>
              <a:t/>
            </a:r>
            <a:endParaRPr b="0" i="0" sz="21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None/>
            </a:pPr>
            <a:r>
              <a:rPr b="0" i="0" lang="en-US" sz="2199" u="none" cap="none" strike="noStrike">
                <a:solidFill>
                  <a:srgbClr val="FFFFFF"/>
                </a:solidFill>
                <a:latin typeface="Montserrat"/>
                <a:ea typeface="Montserrat"/>
                <a:cs typeface="Montserrat"/>
                <a:sym typeface="Montserrat"/>
              </a:rPr>
              <a:t>Se utiliza un parámetro ‘status’ para comunicar al proceso padre la forma en que el proceso hijo termina. Por convenio, este valor suele ser 0 si el proceso termina correctamente y cualquier otro valor en caso de terminación anormal.</a:t>
            </a:r>
            <a:endParaRPr/>
          </a:p>
          <a:p>
            <a:pPr indent="0" lvl="0" marL="0" marR="0" rtl="0" algn="l">
              <a:lnSpc>
                <a:spcPct val="130013"/>
              </a:lnSpc>
              <a:spcBef>
                <a:spcPts val="0"/>
              </a:spcBef>
              <a:spcAft>
                <a:spcPts val="0"/>
              </a:spcAft>
              <a:buNone/>
            </a:pPr>
            <a:r>
              <a:t/>
            </a:r>
            <a:endParaRPr b="0" i="0" sz="2199" u="none" cap="none" strike="noStrike">
              <a:solidFill>
                <a:srgbClr val="FFFFFF"/>
              </a:solidFill>
              <a:latin typeface="Montserrat"/>
              <a:ea typeface="Montserrat"/>
              <a:cs typeface="Montserrat"/>
              <a:sym typeface="Montserrat"/>
            </a:endParaRPr>
          </a:p>
        </p:txBody>
      </p:sp>
      <p:sp>
        <p:nvSpPr>
          <p:cNvPr id="293" name="Google Shape;293;g35c3d30e88a_1_599"/>
          <p:cNvSpPr txBox="1"/>
          <p:nvPr/>
        </p:nvSpPr>
        <p:spPr>
          <a:xfrm>
            <a:off x="1412415" y="1406490"/>
            <a:ext cx="4193400" cy="12315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None/>
            </a:pPr>
            <a:r>
              <a:rPr b="0" i="0" lang="en-US" sz="8000" u="none" cap="none" strike="noStrike">
                <a:solidFill>
                  <a:srgbClr val="FFFFFF"/>
                </a:solidFill>
                <a:latin typeface="Arial"/>
                <a:ea typeface="Arial"/>
                <a:cs typeface="Arial"/>
                <a:sym typeface="Arial"/>
              </a:rPr>
              <a:t>WAIT(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97" name="Shape 297"/>
        <p:cNvGrpSpPr/>
        <p:nvPr/>
      </p:nvGrpSpPr>
      <p:grpSpPr>
        <a:xfrm>
          <a:off x="0" y="0"/>
          <a:ext cx="0" cy="0"/>
          <a:chOff x="0" y="0"/>
          <a:chExt cx="0" cy="0"/>
        </a:xfrm>
      </p:grpSpPr>
      <p:grpSp>
        <p:nvGrpSpPr>
          <p:cNvPr id="298" name="Google Shape;298;g35c3d30e88a_1_993"/>
          <p:cNvGrpSpPr/>
          <p:nvPr/>
        </p:nvGrpSpPr>
        <p:grpSpPr>
          <a:xfrm>
            <a:off x="1158050" y="3016179"/>
            <a:ext cx="7636325" cy="6462100"/>
            <a:chOff x="0" y="-19050"/>
            <a:chExt cx="2011200" cy="1701941"/>
          </a:xfrm>
        </p:grpSpPr>
        <p:sp>
          <p:nvSpPr>
            <p:cNvPr id="299" name="Google Shape;299;g35c3d30e88a_1_993"/>
            <p:cNvSpPr/>
            <p:nvPr/>
          </p:nvSpPr>
          <p:spPr>
            <a:xfrm>
              <a:off x="0" y="0"/>
              <a:ext cx="2011054" cy="1682891"/>
            </a:xfrm>
            <a:custGeom>
              <a:rect b="b" l="l" r="r" t="t"/>
              <a:pathLst>
                <a:path extrusionOk="0" h="1682891" w="2011054">
                  <a:moveTo>
                    <a:pt x="51709" y="0"/>
                  </a:moveTo>
                  <a:lnTo>
                    <a:pt x="1959345" y="0"/>
                  </a:lnTo>
                  <a:cubicBezTo>
                    <a:pt x="1987903" y="0"/>
                    <a:pt x="2011054" y="23151"/>
                    <a:pt x="2011054" y="51709"/>
                  </a:cubicBezTo>
                  <a:lnTo>
                    <a:pt x="2011054" y="1631181"/>
                  </a:lnTo>
                  <a:cubicBezTo>
                    <a:pt x="2011054" y="1659740"/>
                    <a:pt x="1987903" y="1682891"/>
                    <a:pt x="1959345" y="1682891"/>
                  </a:cubicBezTo>
                  <a:lnTo>
                    <a:pt x="51709" y="1682891"/>
                  </a:lnTo>
                  <a:cubicBezTo>
                    <a:pt x="23151" y="1682891"/>
                    <a:pt x="0" y="1659740"/>
                    <a:pt x="0" y="1631181"/>
                  </a:cubicBezTo>
                  <a:lnTo>
                    <a:pt x="0" y="51709"/>
                  </a:lnTo>
                  <a:cubicBezTo>
                    <a:pt x="0" y="23151"/>
                    <a:pt x="23151" y="0"/>
                    <a:pt x="51709"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g35c3d30e88a_1_993"/>
            <p:cNvSpPr txBox="1"/>
            <p:nvPr/>
          </p:nvSpPr>
          <p:spPr>
            <a:xfrm>
              <a:off x="0" y="-19050"/>
              <a:ext cx="2011200" cy="17019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01" name="Google Shape;301;g35c3d30e88a_1_993"/>
          <p:cNvSpPr/>
          <p:nvPr/>
        </p:nvSpPr>
        <p:spPr>
          <a:xfrm>
            <a:off x="6631353" y="784518"/>
            <a:ext cx="1110037" cy="1850062"/>
          </a:xfrm>
          <a:custGeom>
            <a:rect b="b" l="l" r="r" t="t"/>
            <a:pathLst>
              <a:path extrusionOk="0" h="1850062" w="1110037">
                <a:moveTo>
                  <a:pt x="0" y="0"/>
                </a:moveTo>
                <a:lnTo>
                  <a:pt x="1110037" y="0"/>
                </a:lnTo>
                <a:lnTo>
                  <a:pt x="1110037" y="1850062"/>
                </a:lnTo>
                <a:lnTo>
                  <a:pt x="0" y="1850062"/>
                </a:lnTo>
                <a:lnTo>
                  <a:pt x="0" y="0"/>
                </a:lnTo>
                <a:close/>
              </a:path>
            </a:pathLst>
          </a:custGeom>
          <a:blipFill rotWithShape="1">
            <a:blip r:embed="rId3">
              <a:alphaModFix/>
            </a:blip>
            <a:stretch>
              <a:fillRect b="0" l="0" r="0" t="0"/>
            </a:stretch>
          </a:blipFill>
          <a:ln>
            <a:noFill/>
          </a:ln>
        </p:spPr>
      </p:sp>
      <p:grpSp>
        <p:nvGrpSpPr>
          <p:cNvPr id="302" name="Google Shape;302;g35c3d30e88a_1_993"/>
          <p:cNvGrpSpPr/>
          <p:nvPr/>
        </p:nvGrpSpPr>
        <p:grpSpPr>
          <a:xfrm>
            <a:off x="9144000" y="3016179"/>
            <a:ext cx="7636325" cy="4701056"/>
            <a:chOff x="0" y="-19050"/>
            <a:chExt cx="2011200" cy="1238130"/>
          </a:xfrm>
        </p:grpSpPr>
        <p:sp>
          <p:nvSpPr>
            <p:cNvPr id="303" name="Google Shape;303;g35c3d30e88a_1_993"/>
            <p:cNvSpPr/>
            <p:nvPr/>
          </p:nvSpPr>
          <p:spPr>
            <a:xfrm>
              <a:off x="0" y="0"/>
              <a:ext cx="2011054" cy="1219080"/>
            </a:xfrm>
            <a:custGeom>
              <a:rect b="b" l="l" r="r" t="t"/>
              <a:pathLst>
                <a:path extrusionOk="0" h="1219080" w="2011054">
                  <a:moveTo>
                    <a:pt x="51709" y="0"/>
                  </a:moveTo>
                  <a:lnTo>
                    <a:pt x="1959345" y="0"/>
                  </a:lnTo>
                  <a:cubicBezTo>
                    <a:pt x="1987903" y="0"/>
                    <a:pt x="2011054" y="23151"/>
                    <a:pt x="2011054" y="51709"/>
                  </a:cubicBezTo>
                  <a:lnTo>
                    <a:pt x="2011054" y="1167370"/>
                  </a:lnTo>
                  <a:cubicBezTo>
                    <a:pt x="2011054" y="1195929"/>
                    <a:pt x="1987903" y="1219080"/>
                    <a:pt x="1959345" y="1219080"/>
                  </a:cubicBezTo>
                  <a:lnTo>
                    <a:pt x="51709" y="1219080"/>
                  </a:lnTo>
                  <a:cubicBezTo>
                    <a:pt x="23151" y="1219080"/>
                    <a:pt x="0" y="1195929"/>
                    <a:pt x="0" y="1167370"/>
                  </a:cubicBezTo>
                  <a:lnTo>
                    <a:pt x="0" y="51709"/>
                  </a:lnTo>
                  <a:cubicBezTo>
                    <a:pt x="0" y="23151"/>
                    <a:pt x="23151" y="0"/>
                    <a:pt x="51709"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g35c3d30e88a_1_993"/>
            <p:cNvSpPr txBox="1"/>
            <p:nvPr/>
          </p:nvSpPr>
          <p:spPr>
            <a:xfrm>
              <a:off x="0" y="-19050"/>
              <a:ext cx="2011200" cy="12381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05" name="Google Shape;305;g35c3d30e88a_1_993"/>
          <p:cNvSpPr/>
          <p:nvPr/>
        </p:nvSpPr>
        <p:spPr>
          <a:xfrm>
            <a:off x="14680142" y="627359"/>
            <a:ext cx="1502906" cy="2007220"/>
          </a:xfrm>
          <a:custGeom>
            <a:rect b="b" l="l" r="r" t="t"/>
            <a:pathLst>
              <a:path extrusionOk="0" h="2007220" w="1502906">
                <a:moveTo>
                  <a:pt x="0" y="0"/>
                </a:moveTo>
                <a:lnTo>
                  <a:pt x="1502907" y="0"/>
                </a:lnTo>
                <a:lnTo>
                  <a:pt x="1502907" y="2007221"/>
                </a:lnTo>
                <a:lnTo>
                  <a:pt x="0" y="2007221"/>
                </a:lnTo>
                <a:lnTo>
                  <a:pt x="0" y="0"/>
                </a:lnTo>
                <a:close/>
              </a:path>
            </a:pathLst>
          </a:custGeom>
          <a:blipFill rotWithShape="1">
            <a:blip r:embed="rId4">
              <a:alphaModFix/>
            </a:blip>
            <a:stretch>
              <a:fillRect b="0" l="0" r="0" t="0"/>
            </a:stretch>
          </a:blipFill>
          <a:ln>
            <a:noFill/>
          </a:ln>
        </p:spPr>
      </p:sp>
      <p:grpSp>
        <p:nvGrpSpPr>
          <p:cNvPr id="306" name="Google Shape;306;g35c3d30e88a_1_993"/>
          <p:cNvGrpSpPr/>
          <p:nvPr/>
        </p:nvGrpSpPr>
        <p:grpSpPr>
          <a:xfrm>
            <a:off x="9144000" y="7931467"/>
            <a:ext cx="7636325" cy="1546857"/>
            <a:chOff x="0" y="-19050"/>
            <a:chExt cx="2011200" cy="407400"/>
          </a:xfrm>
        </p:grpSpPr>
        <p:sp>
          <p:nvSpPr>
            <p:cNvPr id="307" name="Google Shape;307;g35c3d30e88a_1_993"/>
            <p:cNvSpPr/>
            <p:nvPr/>
          </p:nvSpPr>
          <p:spPr>
            <a:xfrm>
              <a:off x="0" y="0"/>
              <a:ext cx="2011054" cy="388329"/>
            </a:xfrm>
            <a:custGeom>
              <a:rect b="b" l="l" r="r" t="t"/>
              <a:pathLst>
                <a:path extrusionOk="0" h="388329" w="2011054">
                  <a:moveTo>
                    <a:pt x="51709" y="0"/>
                  </a:moveTo>
                  <a:lnTo>
                    <a:pt x="1959345" y="0"/>
                  </a:lnTo>
                  <a:cubicBezTo>
                    <a:pt x="1987903" y="0"/>
                    <a:pt x="2011054" y="23151"/>
                    <a:pt x="2011054" y="51709"/>
                  </a:cubicBezTo>
                  <a:lnTo>
                    <a:pt x="2011054" y="336620"/>
                  </a:lnTo>
                  <a:cubicBezTo>
                    <a:pt x="2011054" y="365178"/>
                    <a:pt x="1987903" y="388329"/>
                    <a:pt x="1959345" y="388329"/>
                  </a:cubicBezTo>
                  <a:lnTo>
                    <a:pt x="51709" y="388329"/>
                  </a:lnTo>
                  <a:cubicBezTo>
                    <a:pt x="23151" y="388329"/>
                    <a:pt x="0" y="365178"/>
                    <a:pt x="0" y="336620"/>
                  </a:cubicBezTo>
                  <a:lnTo>
                    <a:pt x="0" y="51709"/>
                  </a:lnTo>
                  <a:cubicBezTo>
                    <a:pt x="0" y="23151"/>
                    <a:pt x="23151" y="0"/>
                    <a:pt x="51709"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g35c3d30e88a_1_993"/>
            <p:cNvSpPr txBox="1"/>
            <p:nvPr/>
          </p:nvSpPr>
          <p:spPr>
            <a:xfrm>
              <a:off x="0" y="-19050"/>
              <a:ext cx="2011200" cy="4074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09" name="Google Shape;309;g35c3d30e88a_1_993"/>
          <p:cNvSpPr/>
          <p:nvPr/>
        </p:nvSpPr>
        <p:spPr>
          <a:xfrm>
            <a:off x="9634883" y="8283354"/>
            <a:ext cx="6653956" cy="881649"/>
          </a:xfrm>
          <a:custGeom>
            <a:rect b="b" l="l" r="r" t="t"/>
            <a:pathLst>
              <a:path extrusionOk="0" h="881649" w="6653956">
                <a:moveTo>
                  <a:pt x="0" y="0"/>
                </a:moveTo>
                <a:lnTo>
                  <a:pt x="6653956" y="0"/>
                </a:lnTo>
                <a:lnTo>
                  <a:pt x="6653956" y="881649"/>
                </a:lnTo>
                <a:lnTo>
                  <a:pt x="0" y="881649"/>
                </a:lnTo>
                <a:lnTo>
                  <a:pt x="0" y="0"/>
                </a:lnTo>
                <a:close/>
              </a:path>
            </a:pathLst>
          </a:custGeom>
          <a:blipFill rotWithShape="1">
            <a:blip r:embed="rId5">
              <a:alphaModFix/>
            </a:blip>
            <a:stretch>
              <a:fillRect b="0" l="0" r="0" t="0"/>
            </a:stretch>
          </a:blipFill>
          <a:ln>
            <a:noFill/>
          </a:ln>
        </p:spPr>
      </p:sp>
      <p:sp>
        <p:nvSpPr>
          <p:cNvPr id="310" name="Google Shape;310;g35c3d30e88a_1_993"/>
          <p:cNvSpPr txBox="1"/>
          <p:nvPr/>
        </p:nvSpPr>
        <p:spPr>
          <a:xfrm>
            <a:off x="1447388" y="3382693"/>
            <a:ext cx="7056900" cy="64995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199" u="none" cap="none" strike="noStrike">
                <a:solidFill>
                  <a:srgbClr val="FFFFFF"/>
                </a:solidFill>
                <a:latin typeface="Montserrat"/>
                <a:ea typeface="Montserrat"/>
                <a:cs typeface="Montserrat"/>
                <a:sym typeface="Montserrat"/>
              </a:rPr>
              <a:t>La llamada al sistema open es el primer paso que debe ejecutar todo proceso que quiera acceder a los datos de un archivo. Su sintaxis es:</a:t>
            </a:r>
            <a:endParaRPr/>
          </a:p>
          <a:p>
            <a:pPr indent="0" lvl="0" marL="0" marR="0" rtl="0" algn="l">
              <a:lnSpc>
                <a:spcPct val="130013"/>
              </a:lnSpc>
              <a:spcBef>
                <a:spcPts val="0"/>
              </a:spcBef>
              <a:spcAft>
                <a:spcPts val="0"/>
              </a:spcAft>
              <a:buNone/>
            </a:pPr>
            <a:r>
              <a:t/>
            </a:r>
            <a:endParaRPr b="0" i="0" sz="2199" u="none" cap="none" strike="noStrike">
              <a:solidFill>
                <a:srgbClr val="FFFFFF"/>
              </a:solidFill>
              <a:latin typeface="Montserrat"/>
              <a:ea typeface="Montserrat"/>
              <a:cs typeface="Montserrat"/>
              <a:sym typeface="Montserrat"/>
            </a:endParaRPr>
          </a:p>
          <a:p>
            <a:pPr indent="0" lvl="0" marL="0" marR="0" rtl="0" algn="ctr">
              <a:lnSpc>
                <a:spcPct val="130013"/>
              </a:lnSpc>
              <a:spcBef>
                <a:spcPts val="0"/>
              </a:spcBef>
              <a:spcAft>
                <a:spcPts val="0"/>
              </a:spcAft>
              <a:buNone/>
            </a:pPr>
            <a:r>
              <a:rPr b="0" i="0" lang="en-US" sz="2199" u="none" cap="none" strike="noStrike">
                <a:solidFill>
                  <a:srgbClr val="8C52FF"/>
                </a:solidFill>
                <a:latin typeface="Montserrat"/>
                <a:ea typeface="Montserrat"/>
                <a:cs typeface="Montserrat"/>
                <a:sym typeface="Montserrat"/>
              </a:rPr>
              <a:t>fd </a:t>
            </a:r>
            <a:r>
              <a:rPr b="0" i="0" lang="en-US" sz="2199" u="none" cap="none" strike="noStrike">
                <a:solidFill>
                  <a:srgbClr val="FFFFFF"/>
                </a:solidFill>
                <a:latin typeface="Montserrat"/>
                <a:ea typeface="Montserrat"/>
                <a:cs typeface="Montserrat"/>
                <a:sym typeface="Montserrat"/>
              </a:rPr>
              <a:t>= open(</a:t>
            </a:r>
            <a:r>
              <a:rPr b="0" i="0" lang="en-US" sz="2199" u="none" cap="none" strike="noStrike">
                <a:solidFill>
                  <a:srgbClr val="43A1E0"/>
                </a:solidFill>
                <a:latin typeface="Montserrat"/>
                <a:ea typeface="Montserrat"/>
                <a:cs typeface="Montserrat"/>
                <a:sym typeface="Montserrat"/>
              </a:rPr>
              <a:t>pathname</a:t>
            </a:r>
            <a:r>
              <a:rPr b="0" i="0" lang="en-US" sz="2199" u="none" cap="none" strike="noStrike">
                <a:solidFill>
                  <a:srgbClr val="FFFFFF"/>
                </a:solidFill>
                <a:latin typeface="Montserrat"/>
                <a:ea typeface="Montserrat"/>
                <a:cs typeface="Montserrat"/>
                <a:sym typeface="Montserrat"/>
              </a:rPr>
              <a:t>, </a:t>
            </a:r>
            <a:r>
              <a:rPr b="0" i="0" lang="en-US" sz="2199" u="none" cap="none" strike="noStrike">
                <a:solidFill>
                  <a:srgbClr val="B084CC"/>
                </a:solidFill>
                <a:latin typeface="Montserrat"/>
                <a:ea typeface="Montserrat"/>
                <a:cs typeface="Montserrat"/>
                <a:sym typeface="Montserrat"/>
              </a:rPr>
              <a:t>flags</a:t>
            </a:r>
            <a:r>
              <a:rPr b="0" i="0" lang="en-US" sz="2199" u="none" cap="none" strike="noStrike">
                <a:solidFill>
                  <a:srgbClr val="FFFFFF"/>
                </a:solidFill>
                <a:latin typeface="Montserrat"/>
                <a:ea typeface="Montserrat"/>
                <a:cs typeface="Montserrat"/>
                <a:sym typeface="Montserrat"/>
              </a:rPr>
              <a:t>, </a:t>
            </a:r>
            <a:r>
              <a:rPr b="0" i="0" lang="en-US" sz="2199" u="none" cap="none" strike="noStrike">
                <a:solidFill>
                  <a:srgbClr val="5CD9C1"/>
                </a:solidFill>
                <a:latin typeface="Montserrat"/>
                <a:ea typeface="Montserrat"/>
                <a:cs typeface="Montserrat"/>
                <a:sym typeface="Montserrat"/>
              </a:rPr>
              <a:t>modes</a:t>
            </a:r>
            <a:r>
              <a:rPr b="0" i="0" lang="en-US" sz="2199" u="none" cap="none" strike="noStrike">
                <a:solidFill>
                  <a:srgbClr val="FFFFFF"/>
                </a:solidFill>
                <a:latin typeface="Montserrat"/>
                <a:ea typeface="Montserrat"/>
                <a:cs typeface="Montserrat"/>
                <a:sym typeface="Montserrat"/>
              </a:rPr>
              <a:t>);</a:t>
            </a:r>
            <a:endParaRPr/>
          </a:p>
          <a:p>
            <a:pPr indent="0" lvl="0" marL="0" marR="0" rtl="0" algn="l">
              <a:lnSpc>
                <a:spcPct val="130013"/>
              </a:lnSpc>
              <a:spcBef>
                <a:spcPts val="0"/>
              </a:spcBef>
              <a:spcAft>
                <a:spcPts val="0"/>
              </a:spcAft>
              <a:buNone/>
            </a:pPr>
            <a:r>
              <a:t/>
            </a:r>
            <a:endParaRPr b="0" i="0" sz="21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None/>
            </a:pPr>
            <a:r>
              <a:rPr b="0" i="0" lang="en-US" sz="2199" u="none" cap="none" strike="noStrike">
                <a:solidFill>
                  <a:srgbClr val="FFFFFF"/>
                </a:solidFill>
                <a:latin typeface="Montserrat"/>
                <a:ea typeface="Montserrat"/>
                <a:cs typeface="Montserrat"/>
                <a:sym typeface="Montserrat"/>
              </a:rPr>
              <a:t>donde:</a:t>
            </a:r>
            <a:endParaRPr/>
          </a:p>
          <a:p>
            <a:pPr indent="-237489" lvl="1" marL="474978" marR="0" rtl="0" algn="l">
              <a:lnSpc>
                <a:spcPct val="130013"/>
              </a:lnSpc>
              <a:spcBef>
                <a:spcPts val="0"/>
              </a:spcBef>
              <a:spcAft>
                <a:spcPts val="0"/>
              </a:spcAft>
              <a:buClr>
                <a:srgbClr val="43A1E0"/>
              </a:buClr>
              <a:buSzPts val="2199"/>
              <a:buFont typeface="Arial"/>
              <a:buChar char="•"/>
            </a:pPr>
            <a:r>
              <a:rPr b="0" i="0" lang="en-US" sz="2199" u="none" cap="none" strike="noStrike">
                <a:solidFill>
                  <a:srgbClr val="43A1E0"/>
                </a:solidFill>
                <a:latin typeface="Montserrat"/>
                <a:ea typeface="Montserrat"/>
                <a:cs typeface="Montserrat"/>
                <a:sym typeface="Montserrat"/>
              </a:rPr>
              <a:t>pathname</a:t>
            </a:r>
            <a:r>
              <a:rPr b="0" i="0" lang="en-US" sz="2199" u="none" cap="none" strike="noStrike">
                <a:solidFill>
                  <a:srgbClr val="FFFFFF"/>
                </a:solidFill>
                <a:latin typeface="Montserrat"/>
                <a:ea typeface="Montserrat"/>
                <a:cs typeface="Montserrat"/>
                <a:sym typeface="Montserrat"/>
              </a:rPr>
              <a:t>: ruta y nombre del archivo.</a:t>
            </a:r>
            <a:endParaRPr/>
          </a:p>
          <a:p>
            <a:pPr indent="-237489" lvl="1" marL="474978" marR="0" rtl="0" algn="l">
              <a:lnSpc>
                <a:spcPct val="130013"/>
              </a:lnSpc>
              <a:spcBef>
                <a:spcPts val="0"/>
              </a:spcBef>
              <a:spcAft>
                <a:spcPts val="0"/>
              </a:spcAft>
              <a:buClr>
                <a:srgbClr val="B084CC"/>
              </a:buClr>
              <a:buSzPts val="2199"/>
              <a:buFont typeface="Arial"/>
              <a:buChar char="•"/>
            </a:pPr>
            <a:r>
              <a:rPr b="0" i="0" lang="en-US" sz="2199" u="none" cap="none" strike="noStrike">
                <a:solidFill>
                  <a:srgbClr val="B084CC"/>
                </a:solidFill>
                <a:latin typeface="Montserrat"/>
                <a:ea typeface="Montserrat"/>
                <a:cs typeface="Montserrat"/>
                <a:sym typeface="Montserrat"/>
              </a:rPr>
              <a:t>flags</a:t>
            </a:r>
            <a:r>
              <a:rPr b="0" i="0" lang="en-US" sz="2199" u="none" cap="none" strike="noStrike">
                <a:solidFill>
                  <a:srgbClr val="FFFFFF"/>
                </a:solidFill>
                <a:latin typeface="Montserrat"/>
                <a:ea typeface="Montserrat"/>
                <a:cs typeface="Montserrat"/>
                <a:sym typeface="Montserrat"/>
              </a:rPr>
              <a:t>: modo de apertura, para lectura, escritura, etc.</a:t>
            </a:r>
            <a:endParaRPr/>
          </a:p>
          <a:p>
            <a:pPr indent="-237489" lvl="1" marL="474978" marR="0" rtl="0" algn="l">
              <a:lnSpc>
                <a:spcPct val="130013"/>
              </a:lnSpc>
              <a:spcBef>
                <a:spcPts val="0"/>
              </a:spcBef>
              <a:spcAft>
                <a:spcPts val="0"/>
              </a:spcAft>
              <a:buClr>
                <a:srgbClr val="5CD9C1"/>
              </a:buClr>
              <a:buSzPts val="2199"/>
              <a:buFont typeface="Arial"/>
              <a:buChar char="•"/>
            </a:pPr>
            <a:r>
              <a:rPr b="0" i="0" lang="en-US" sz="2199" u="none" cap="none" strike="noStrike">
                <a:solidFill>
                  <a:srgbClr val="5CD9C1"/>
                </a:solidFill>
                <a:latin typeface="Montserrat"/>
                <a:ea typeface="Montserrat"/>
                <a:cs typeface="Montserrat"/>
                <a:sym typeface="Montserrat"/>
              </a:rPr>
              <a:t>modes</a:t>
            </a:r>
            <a:r>
              <a:rPr b="0" i="0" lang="en-US" sz="2199" u="none" cap="none" strike="noStrike">
                <a:solidFill>
                  <a:srgbClr val="FFFFFF"/>
                </a:solidFill>
                <a:latin typeface="Montserrat"/>
                <a:ea typeface="Montserrat"/>
                <a:cs typeface="Montserrat"/>
                <a:sym typeface="Montserrat"/>
              </a:rPr>
              <a:t>: permisos del archivo en caso de que se deba crear.</a:t>
            </a:r>
            <a:endParaRPr/>
          </a:p>
          <a:p>
            <a:pPr indent="-237489" lvl="1" marL="474978" marR="0" rtl="0" algn="l">
              <a:lnSpc>
                <a:spcPct val="130013"/>
              </a:lnSpc>
              <a:spcBef>
                <a:spcPts val="0"/>
              </a:spcBef>
              <a:spcAft>
                <a:spcPts val="0"/>
              </a:spcAft>
              <a:buClr>
                <a:srgbClr val="8C52FF"/>
              </a:buClr>
              <a:buSzPts val="2199"/>
              <a:buFont typeface="Arial"/>
              <a:buChar char="•"/>
            </a:pPr>
            <a:r>
              <a:rPr b="0" i="0" lang="en-US" sz="2199" u="none" cap="none" strike="noStrike">
                <a:solidFill>
                  <a:srgbClr val="8C52FF"/>
                </a:solidFill>
                <a:latin typeface="Montserrat"/>
                <a:ea typeface="Montserrat"/>
                <a:cs typeface="Montserrat"/>
                <a:sym typeface="Montserrat"/>
              </a:rPr>
              <a:t>fd</a:t>
            </a:r>
            <a:r>
              <a:rPr b="0" i="0" lang="en-US" sz="2199" u="none" cap="none" strike="noStrike">
                <a:solidFill>
                  <a:srgbClr val="FFFFFF"/>
                </a:solidFill>
                <a:latin typeface="Montserrat"/>
                <a:ea typeface="Montserrat"/>
                <a:cs typeface="Montserrat"/>
                <a:sym typeface="Montserrat"/>
              </a:rPr>
              <a:t>: entero que representa el descriptor del archivo.</a:t>
            </a:r>
            <a:endParaRPr/>
          </a:p>
          <a:p>
            <a:pPr indent="0" lvl="0" marL="0" marR="0" rtl="0" algn="l">
              <a:lnSpc>
                <a:spcPct val="130013"/>
              </a:lnSpc>
              <a:spcBef>
                <a:spcPts val="0"/>
              </a:spcBef>
              <a:spcAft>
                <a:spcPts val="0"/>
              </a:spcAft>
              <a:buNone/>
            </a:pPr>
            <a:r>
              <a:t/>
            </a:r>
            <a:endParaRPr b="0" i="0" sz="2199" u="none" cap="none" strike="noStrike">
              <a:solidFill>
                <a:srgbClr val="FFFFFF"/>
              </a:solidFill>
              <a:latin typeface="Montserrat"/>
              <a:ea typeface="Montserrat"/>
              <a:cs typeface="Montserrat"/>
              <a:sym typeface="Montserrat"/>
            </a:endParaRPr>
          </a:p>
        </p:txBody>
      </p:sp>
      <p:sp>
        <p:nvSpPr>
          <p:cNvPr id="311" name="Google Shape;311;g35c3d30e88a_1_993"/>
          <p:cNvSpPr txBox="1"/>
          <p:nvPr/>
        </p:nvSpPr>
        <p:spPr>
          <a:xfrm>
            <a:off x="2210430" y="1090741"/>
            <a:ext cx="4193400" cy="12315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None/>
            </a:pPr>
            <a:r>
              <a:rPr b="0" i="0" lang="en-US" sz="8000" u="none" cap="none" strike="noStrike">
                <a:solidFill>
                  <a:srgbClr val="FFFFFF"/>
                </a:solidFill>
                <a:latin typeface="Arial"/>
                <a:ea typeface="Arial"/>
                <a:cs typeface="Arial"/>
                <a:sym typeface="Arial"/>
              </a:rPr>
              <a:t>OPEN( )</a:t>
            </a:r>
            <a:endParaRPr/>
          </a:p>
        </p:txBody>
      </p:sp>
      <p:sp>
        <p:nvSpPr>
          <p:cNvPr id="312" name="Google Shape;312;g35c3d30e88a_1_993"/>
          <p:cNvSpPr txBox="1"/>
          <p:nvPr/>
        </p:nvSpPr>
        <p:spPr>
          <a:xfrm>
            <a:off x="9740673" y="1090741"/>
            <a:ext cx="4619700" cy="12315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None/>
            </a:pPr>
            <a:r>
              <a:rPr b="0" i="0" lang="en-US" sz="8000" u="none" cap="none" strike="noStrike">
                <a:solidFill>
                  <a:srgbClr val="FFFFFF"/>
                </a:solidFill>
                <a:latin typeface="Arial"/>
                <a:ea typeface="Arial"/>
                <a:cs typeface="Arial"/>
                <a:sym typeface="Arial"/>
              </a:rPr>
              <a:t>CLOSE( )</a:t>
            </a:r>
            <a:endParaRPr/>
          </a:p>
        </p:txBody>
      </p:sp>
      <p:sp>
        <p:nvSpPr>
          <p:cNvPr id="313" name="Google Shape;313;g35c3d30e88a_1_993"/>
          <p:cNvSpPr txBox="1"/>
          <p:nvPr/>
        </p:nvSpPr>
        <p:spPr>
          <a:xfrm>
            <a:off x="9433339" y="3382693"/>
            <a:ext cx="7056900" cy="51792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199" u="none" cap="none" strike="noStrike">
                <a:solidFill>
                  <a:srgbClr val="FFFFFF"/>
                </a:solidFill>
                <a:latin typeface="Montserrat"/>
                <a:ea typeface="Montserrat"/>
                <a:cs typeface="Montserrat"/>
                <a:sym typeface="Montserrat"/>
              </a:rPr>
              <a:t>Se utiliza para cerrar un archivo abierto, liberan do los recursos asociados. Una vez que un archivo ya no es necesario, se debe cerrar para liberar recursos del sistema. </a:t>
            </a:r>
            <a:endParaRPr/>
          </a:p>
          <a:p>
            <a:pPr indent="0" lvl="0" marL="0" marR="0" rtl="0" algn="l">
              <a:lnSpc>
                <a:spcPct val="130013"/>
              </a:lnSpc>
              <a:spcBef>
                <a:spcPts val="0"/>
              </a:spcBef>
              <a:spcAft>
                <a:spcPts val="0"/>
              </a:spcAft>
              <a:buNone/>
            </a:pPr>
            <a:r>
              <a:rPr b="0" i="0" lang="en-US" sz="2199" u="none" cap="none" strike="noStrike">
                <a:solidFill>
                  <a:srgbClr val="FFFFFF"/>
                </a:solidFill>
                <a:latin typeface="Montserrat"/>
                <a:ea typeface="Montserrat"/>
                <a:cs typeface="Montserrat"/>
                <a:sym typeface="Montserrat"/>
              </a:rPr>
              <a:t>Su sintaxis es:</a:t>
            </a:r>
            <a:endParaRPr/>
          </a:p>
          <a:p>
            <a:pPr indent="0" lvl="0" marL="0" marR="0" rtl="0" algn="l">
              <a:lnSpc>
                <a:spcPct val="130013"/>
              </a:lnSpc>
              <a:spcBef>
                <a:spcPts val="0"/>
              </a:spcBef>
              <a:spcAft>
                <a:spcPts val="0"/>
              </a:spcAft>
              <a:buNone/>
            </a:pPr>
            <a:r>
              <a:t/>
            </a:r>
            <a:endParaRPr b="0" i="0" sz="2199" u="none" cap="none" strike="noStrike">
              <a:solidFill>
                <a:srgbClr val="FFFFFF"/>
              </a:solidFill>
              <a:latin typeface="Montserrat"/>
              <a:ea typeface="Montserrat"/>
              <a:cs typeface="Montserrat"/>
              <a:sym typeface="Montserrat"/>
            </a:endParaRPr>
          </a:p>
          <a:p>
            <a:pPr indent="0" lvl="0" marL="0" marR="0" rtl="0" algn="ctr">
              <a:lnSpc>
                <a:spcPct val="130013"/>
              </a:lnSpc>
              <a:spcBef>
                <a:spcPts val="0"/>
              </a:spcBef>
              <a:spcAft>
                <a:spcPts val="0"/>
              </a:spcAft>
              <a:buNone/>
            </a:pPr>
            <a:r>
              <a:rPr b="0" i="0" lang="en-US" sz="2199" u="none" cap="none" strike="noStrike">
                <a:solidFill>
                  <a:srgbClr val="FFFFFF"/>
                </a:solidFill>
                <a:latin typeface="Montserrat"/>
                <a:ea typeface="Montserrat"/>
                <a:cs typeface="Montserrat"/>
                <a:sym typeface="Montserrat"/>
              </a:rPr>
              <a:t>close(</a:t>
            </a:r>
            <a:r>
              <a:rPr b="0" i="0" lang="en-US" sz="2199" u="none" cap="none" strike="noStrike">
                <a:solidFill>
                  <a:srgbClr val="8C52FF"/>
                </a:solidFill>
                <a:latin typeface="Montserrat"/>
                <a:ea typeface="Montserrat"/>
                <a:cs typeface="Montserrat"/>
                <a:sym typeface="Montserrat"/>
              </a:rPr>
              <a:t>fd</a:t>
            </a:r>
            <a:r>
              <a:rPr b="0" i="0" lang="en-US" sz="2199" u="none" cap="none" strike="noStrike">
                <a:solidFill>
                  <a:srgbClr val="FFFFFF"/>
                </a:solidFill>
                <a:latin typeface="Montserrat"/>
                <a:ea typeface="Montserrat"/>
                <a:cs typeface="Montserrat"/>
                <a:sym typeface="Montserrat"/>
              </a:rPr>
              <a:t>);</a:t>
            </a:r>
            <a:endParaRPr/>
          </a:p>
          <a:p>
            <a:pPr indent="0" lvl="0" marL="0" marR="0" rtl="0" algn="l">
              <a:lnSpc>
                <a:spcPct val="130013"/>
              </a:lnSpc>
              <a:spcBef>
                <a:spcPts val="0"/>
              </a:spcBef>
              <a:spcAft>
                <a:spcPts val="0"/>
              </a:spcAft>
              <a:buNone/>
            </a:pPr>
            <a:r>
              <a:t/>
            </a:r>
            <a:endParaRPr b="0" i="0" sz="21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None/>
            </a:pPr>
            <a:r>
              <a:rPr b="0" i="0" lang="en-US" sz="2199" u="none" cap="none" strike="noStrike">
                <a:solidFill>
                  <a:srgbClr val="FFFFFF"/>
                </a:solidFill>
                <a:latin typeface="Montserrat"/>
                <a:ea typeface="Montserrat"/>
                <a:cs typeface="Montserrat"/>
                <a:sym typeface="Montserrat"/>
              </a:rPr>
              <a:t>donde:</a:t>
            </a:r>
            <a:endParaRPr/>
          </a:p>
          <a:p>
            <a:pPr indent="-237489" lvl="1" marL="474978" marR="0" rtl="0" algn="l">
              <a:lnSpc>
                <a:spcPct val="130013"/>
              </a:lnSpc>
              <a:spcBef>
                <a:spcPts val="0"/>
              </a:spcBef>
              <a:spcAft>
                <a:spcPts val="0"/>
              </a:spcAft>
              <a:buClr>
                <a:srgbClr val="8C52FF"/>
              </a:buClr>
              <a:buSzPts val="2199"/>
              <a:buFont typeface="Arial"/>
              <a:buChar char="•"/>
            </a:pPr>
            <a:r>
              <a:rPr b="0" i="0" lang="en-US" sz="2199" u="none" cap="none" strike="noStrike">
                <a:solidFill>
                  <a:srgbClr val="8C52FF"/>
                </a:solidFill>
                <a:latin typeface="Montserrat"/>
                <a:ea typeface="Montserrat"/>
                <a:cs typeface="Montserrat"/>
                <a:sym typeface="Montserrat"/>
              </a:rPr>
              <a:t>fd</a:t>
            </a:r>
            <a:r>
              <a:rPr b="0" i="0" lang="en-US" sz="2199" u="none" cap="none" strike="noStrike">
                <a:solidFill>
                  <a:srgbClr val="FFFFFF"/>
                </a:solidFill>
                <a:latin typeface="Montserrat"/>
                <a:ea typeface="Montserrat"/>
                <a:cs typeface="Montserrat"/>
                <a:sym typeface="Montserrat"/>
              </a:rPr>
              <a:t>: descriptor de archivo que devuelve la llamada open</a:t>
            </a:r>
            <a:endParaRPr/>
          </a:p>
          <a:p>
            <a:pPr indent="0" lvl="0" marL="0" marR="0" rtl="0" algn="l">
              <a:lnSpc>
                <a:spcPct val="130013"/>
              </a:lnSpc>
              <a:spcBef>
                <a:spcPts val="0"/>
              </a:spcBef>
              <a:spcAft>
                <a:spcPts val="0"/>
              </a:spcAft>
              <a:buNone/>
            </a:pPr>
            <a:r>
              <a:t/>
            </a:r>
            <a:endParaRPr b="0" i="0" sz="2199"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17" name="Shape 317"/>
        <p:cNvGrpSpPr/>
        <p:nvPr/>
      </p:nvGrpSpPr>
      <p:grpSpPr>
        <a:xfrm>
          <a:off x="0" y="0"/>
          <a:ext cx="0" cy="0"/>
          <a:chOff x="0" y="0"/>
          <a:chExt cx="0" cy="0"/>
        </a:xfrm>
      </p:grpSpPr>
      <p:grpSp>
        <p:nvGrpSpPr>
          <p:cNvPr id="318" name="Google Shape;318;g35c3d30e88a_1_1012"/>
          <p:cNvGrpSpPr/>
          <p:nvPr/>
        </p:nvGrpSpPr>
        <p:grpSpPr>
          <a:xfrm>
            <a:off x="1333164" y="3109227"/>
            <a:ext cx="7636325" cy="6462100"/>
            <a:chOff x="0" y="-19050"/>
            <a:chExt cx="2011200" cy="1701941"/>
          </a:xfrm>
        </p:grpSpPr>
        <p:sp>
          <p:nvSpPr>
            <p:cNvPr id="319" name="Google Shape;319;g35c3d30e88a_1_1012"/>
            <p:cNvSpPr/>
            <p:nvPr/>
          </p:nvSpPr>
          <p:spPr>
            <a:xfrm>
              <a:off x="0" y="0"/>
              <a:ext cx="2011054" cy="1682891"/>
            </a:xfrm>
            <a:custGeom>
              <a:rect b="b" l="l" r="r" t="t"/>
              <a:pathLst>
                <a:path extrusionOk="0" h="1682891" w="2011054">
                  <a:moveTo>
                    <a:pt x="51709" y="0"/>
                  </a:moveTo>
                  <a:lnTo>
                    <a:pt x="1959345" y="0"/>
                  </a:lnTo>
                  <a:cubicBezTo>
                    <a:pt x="1987903" y="0"/>
                    <a:pt x="2011054" y="23151"/>
                    <a:pt x="2011054" y="51709"/>
                  </a:cubicBezTo>
                  <a:lnTo>
                    <a:pt x="2011054" y="1631181"/>
                  </a:lnTo>
                  <a:cubicBezTo>
                    <a:pt x="2011054" y="1659740"/>
                    <a:pt x="1987903" y="1682891"/>
                    <a:pt x="1959345" y="1682891"/>
                  </a:cubicBezTo>
                  <a:lnTo>
                    <a:pt x="51709" y="1682891"/>
                  </a:lnTo>
                  <a:cubicBezTo>
                    <a:pt x="23151" y="1682891"/>
                    <a:pt x="0" y="1659740"/>
                    <a:pt x="0" y="1631181"/>
                  </a:cubicBezTo>
                  <a:lnTo>
                    <a:pt x="0" y="51709"/>
                  </a:lnTo>
                  <a:cubicBezTo>
                    <a:pt x="0" y="23151"/>
                    <a:pt x="23151" y="0"/>
                    <a:pt x="51709"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g35c3d30e88a_1_1012"/>
            <p:cNvSpPr txBox="1"/>
            <p:nvPr/>
          </p:nvSpPr>
          <p:spPr>
            <a:xfrm>
              <a:off x="0" y="-19050"/>
              <a:ext cx="2011200" cy="17019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21" name="Google Shape;321;g35c3d30e88a_1_1012"/>
          <p:cNvGrpSpPr/>
          <p:nvPr/>
        </p:nvGrpSpPr>
        <p:grpSpPr>
          <a:xfrm>
            <a:off x="9319114" y="3109227"/>
            <a:ext cx="7636325" cy="6462100"/>
            <a:chOff x="0" y="-19050"/>
            <a:chExt cx="2011200" cy="1701941"/>
          </a:xfrm>
        </p:grpSpPr>
        <p:sp>
          <p:nvSpPr>
            <p:cNvPr id="322" name="Google Shape;322;g35c3d30e88a_1_1012"/>
            <p:cNvSpPr/>
            <p:nvPr/>
          </p:nvSpPr>
          <p:spPr>
            <a:xfrm>
              <a:off x="0" y="0"/>
              <a:ext cx="2011054" cy="1682891"/>
            </a:xfrm>
            <a:custGeom>
              <a:rect b="b" l="l" r="r" t="t"/>
              <a:pathLst>
                <a:path extrusionOk="0" h="1682891" w="2011054">
                  <a:moveTo>
                    <a:pt x="51709" y="0"/>
                  </a:moveTo>
                  <a:lnTo>
                    <a:pt x="1959345" y="0"/>
                  </a:lnTo>
                  <a:cubicBezTo>
                    <a:pt x="1987903" y="0"/>
                    <a:pt x="2011054" y="23151"/>
                    <a:pt x="2011054" y="51709"/>
                  </a:cubicBezTo>
                  <a:lnTo>
                    <a:pt x="2011054" y="1631181"/>
                  </a:lnTo>
                  <a:cubicBezTo>
                    <a:pt x="2011054" y="1659740"/>
                    <a:pt x="1987903" y="1682891"/>
                    <a:pt x="1959345" y="1682891"/>
                  </a:cubicBezTo>
                  <a:lnTo>
                    <a:pt x="51709" y="1682891"/>
                  </a:lnTo>
                  <a:cubicBezTo>
                    <a:pt x="23151" y="1682891"/>
                    <a:pt x="0" y="1659740"/>
                    <a:pt x="0" y="1631181"/>
                  </a:cubicBezTo>
                  <a:lnTo>
                    <a:pt x="0" y="51709"/>
                  </a:lnTo>
                  <a:cubicBezTo>
                    <a:pt x="0" y="23151"/>
                    <a:pt x="23151" y="0"/>
                    <a:pt x="51709"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g35c3d30e88a_1_1012"/>
            <p:cNvSpPr txBox="1"/>
            <p:nvPr/>
          </p:nvSpPr>
          <p:spPr>
            <a:xfrm>
              <a:off x="0" y="-19050"/>
              <a:ext cx="2011200" cy="17019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24" name="Google Shape;324;g35c3d30e88a_1_1012"/>
          <p:cNvSpPr/>
          <p:nvPr/>
        </p:nvSpPr>
        <p:spPr>
          <a:xfrm>
            <a:off x="6291513" y="846522"/>
            <a:ext cx="2006513" cy="1881106"/>
          </a:xfrm>
          <a:custGeom>
            <a:rect b="b" l="l" r="r" t="t"/>
            <a:pathLst>
              <a:path extrusionOk="0" h="1881106" w="2006513">
                <a:moveTo>
                  <a:pt x="0" y="0"/>
                </a:moveTo>
                <a:lnTo>
                  <a:pt x="2006513" y="0"/>
                </a:lnTo>
                <a:lnTo>
                  <a:pt x="2006513" y="1881106"/>
                </a:lnTo>
                <a:lnTo>
                  <a:pt x="0" y="1881106"/>
                </a:lnTo>
                <a:lnTo>
                  <a:pt x="0" y="0"/>
                </a:lnTo>
                <a:close/>
              </a:path>
            </a:pathLst>
          </a:custGeom>
          <a:blipFill rotWithShape="1">
            <a:blip r:embed="rId3">
              <a:alphaModFix/>
            </a:blip>
            <a:stretch>
              <a:fillRect b="0" l="0" r="0" t="0"/>
            </a:stretch>
          </a:blipFill>
          <a:ln>
            <a:noFill/>
          </a:ln>
        </p:spPr>
      </p:sp>
      <p:sp>
        <p:nvSpPr>
          <p:cNvPr id="325" name="Google Shape;325;g35c3d30e88a_1_1012"/>
          <p:cNvSpPr/>
          <p:nvPr/>
        </p:nvSpPr>
        <p:spPr>
          <a:xfrm>
            <a:off x="14578633" y="715716"/>
            <a:ext cx="1998086" cy="2142719"/>
          </a:xfrm>
          <a:custGeom>
            <a:rect b="b" l="l" r="r" t="t"/>
            <a:pathLst>
              <a:path extrusionOk="0" h="2142719" w="1998086">
                <a:moveTo>
                  <a:pt x="0" y="0"/>
                </a:moveTo>
                <a:lnTo>
                  <a:pt x="1998086" y="0"/>
                </a:lnTo>
                <a:lnTo>
                  <a:pt x="1998086" y="2142719"/>
                </a:lnTo>
                <a:lnTo>
                  <a:pt x="0" y="2142719"/>
                </a:lnTo>
                <a:lnTo>
                  <a:pt x="0" y="0"/>
                </a:lnTo>
                <a:close/>
              </a:path>
            </a:pathLst>
          </a:custGeom>
          <a:blipFill rotWithShape="1">
            <a:blip r:embed="rId4">
              <a:alphaModFix/>
            </a:blip>
            <a:stretch>
              <a:fillRect b="0" l="0" r="0" t="0"/>
            </a:stretch>
          </a:blipFill>
          <a:ln>
            <a:noFill/>
          </a:ln>
        </p:spPr>
      </p:sp>
      <p:sp>
        <p:nvSpPr>
          <p:cNvPr id="326" name="Google Shape;326;g35c3d30e88a_1_1012"/>
          <p:cNvSpPr txBox="1"/>
          <p:nvPr/>
        </p:nvSpPr>
        <p:spPr>
          <a:xfrm>
            <a:off x="1622503" y="3475741"/>
            <a:ext cx="7056900" cy="69396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199" u="none" cap="none" strike="noStrike">
                <a:solidFill>
                  <a:srgbClr val="FFFFFF"/>
                </a:solidFill>
                <a:latin typeface="Montserrat"/>
                <a:ea typeface="Montserrat"/>
                <a:cs typeface="Montserrat"/>
                <a:sym typeface="Montserrat"/>
              </a:rPr>
              <a:t>Permite que un programa lea datos de un archivo abierto. Su sintaxis es:</a:t>
            </a:r>
            <a:endParaRPr/>
          </a:p>
          <a:p>
            <a:pPr indent="0" lvl="0" marL="0" marR="0" rtl="0" algn="l">
              <a:lnSpc>
                <a:spcPct val="130013"/>
              </a:lnSpc>
              <a:spcBef>
                <a:spcPts val="0"/>
              </a:spcBef>
              <a:spcAft>
                <a:spcPts val="0"/>
              </a:spcAft>
              <a:buNone/>
            </a:pPr>
            <a:r>
              <a:t/>
            </a:r>
            <a:endParaRPr b="0" i="0" sz="2199" u="none" cap="none" strike="noStrike">
              <a:solidFill>
                <a:srgbClr val="FFFFFF"/>
              </a:solidFill>
              <a:latin typeface="Montserrat"/>
              <a:ea typeface="Montserrat"/>
              <a:cs typeface="Montserrat"/>
              <a:sym typeface="Montserrat"/>
            </a:endParaRPr>
          </a:p>
          <a:p>
            <a:pPr indent="0" lvl="0" marL="0" marR="0" rtl="0" algn="ctr">
              <a:lnSpc>
                <a:spcPct val="130013"/>
              </a:lnSpc>
              <a:spcBef>
                <a:spcPts val="0"/>
              </a:spcBef>
              <a:spcAft>
                <a:spcPts val="0"/>
              </a:spcAft>
              <a:buNone/>
            </a:pPr>
            <a:r>
              <a:rPr b="0" i="0" lang="en-US" sz="2199" u="none" cap="none" strike="noStrike">
                <a:solidFill>
                  <a:srgbClr val="B084CC"/>
                </a:solidFill>
                <a:latin typeface="Montserrat"/>
                <a:ea typeface="Montserrat"/>
                <a:cs typeface="Montserrat"/>
                <a:sym typeface="Montserrat"/>
              </a:rPr>
              <a:t>number </a:t>
            </a:r>
            <a:r>
              <a:rPr b="0" i="0" lang="en-US" sz="2199" u="none" cap="none" strike="noStrike">
                <a:solidFill>
                  <a:srgbClr val="FFFFFF"/>
                </a:solidFill>
                <a:latin typeface="Montserrat"/>
                <a:ea typeface="Montserrat"/>
                <a:cs typeface="Montserrat"/>
                <a:sym typeface="Montserrat"/>
              </a:rPr>
              <a:t>= read (</a:t>
            </a:r>
            <a:r>
              <a:rPr b="0" i="0" lang="en-US" sz="2199" u="none" cap="none" strike="noStrike">
                <a:solidFill>
                  <a:srgbClr val="5CD9C1"/>
                </a:solidFill>
                <a:latin typeface="Montserrat"/>
                <a:ea typeface="Montserrat"/>
                <a:cs typeface="Montserrat"/>
                <a:sym typeface="Montserrat"/>
              </a:rPr>
              <a:t>fd</a:t>
            </a:r>
            <a:r>
              <a:rPr b="0" i="0" lang="en-US" sz="2199" u="none" cap="none" strike="noStrike">
                <a:solidFill>
                  <a:srgbClr val="FFFFFF"/>
                </a:solidFill>
                <a:latin typeface="Montserrat"/>
                <a:ea typeface="Montserrat"/>
                <a:cs typeface="Montserrat"/>
                <a:sym typeface="Montserrat"/>
              </a:rPr>
              <a:t>, </a:t>
            </a:r>
            <a:r>
              <a:rPr b="0" i="0" lang="en-US" sz="2199" u="none" cap="none" strike="noStrike">
                <a:solidFill>
                  <a:srgbClr val="ACFDDB"/>
                </a:solidFill>
                <a:latin typeface="Montserrat"/>
                <a:ea typeface="Montserrat"/>
                <a:cs typeface="Montserrat"/>
                <a:sym typeface="Montserrat"/>
              </a:rPr>
              <a:t>buffer</a:t>
            </a:r>
            <a:r>
              <a:rPr b="0" i="0" lang="en-US" sz="2199" u="none" cap="none" strike="noStrike">
                <a:solidFill>
                  <a:srgbClr val="FFFFFF"/>
                </a:solidFill>
                <a:latin typeface="Montserrat"/>
                <a:ea typeface="Montserrat"/>
                <a:cs typeface="Montserrat"/>
                <a:sym typeface="Montserrat"/>
              </a:rPr>
              <a:t>, </a:t>
            </a:r>
            <a:r>
              <a:rPr b="0" i="0" lang="en-US" sz="2199" u="none" cap="none" strike="noStrike">
                <a:solidFill>
                  <a:srgbClr val="5271FF"/>
                </a:solidFill>
                <a:latin typeface="Montserrat"/>
                <a:ea typeface="Montserrat"/>
                <a:cs typeface="Montserrat"/>
                <a:sym typeface="Montserrat"/>
              </a:rPr>
              <a:t>count</a:t>
            </a:r>
            <a:r>
              <a:rPr b="0" i="0" lang="en-US" sz="2199" u="none" cap="none" strike="noStrike">
                <a:solidFill>
                  <a:srgbClr val="FFFFFF"/>
                </a:solidFill>
                <a:latin typeface="Montserrat"/>
                <a:ea typeface="Montserrat"/>
                <a:cs typeface="Montserrat"/>
                <a:sym typeface="Montserrat"/>
              </a:rPr>
              <a:t>);</a:t>
            </a:r>
            <a:endParaRPr/>
          </a:p>
          <a:p>
            <a:pPr indent="0" lvl="0" marL="0" marR="0" rtl="0" algn="l">
              <a:lnSpc>
                <a:spcPct val="130013"/>
              </a:lnSpc>
              <a:spcBef>
                <a:spcPts val="0"/>
              </a:spcBef>
              <a:spcAft>
                <a:spcPts val="0"/>
              </a:spcAft>
              <a:buNone/>
            </a:pPr>
            <a:r>
              <a:t/>
            </a:r>
            <a:endParaRPr b="0" i="0" sz="21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None/>
            </a:pPr>
            <a:r>
              <a:rPr b="0" i="0" lang="en-US" sz="2199" u="none" cap="none" strike="noStrike">
                <a:solidFill>
                  <a:srgbClr val="FFFFFF"/>
                </a:solidFill>
                <a:latin typeface="Montserrat"/>
                <a:ea typeface="Montserrat"/>
                <a:cs typeface="Montserrat"/>
                <a:sym typeface="Montserrat"/>
              </a:rPr>
              <a:t>donde:</a:t>
            </a:r>
            <a:endParaRPr/>
          </a:p>
          <a:p>
            <a:pPr indent="-237489" lvl="1" marL="474978" marR="0" rtl="0" algn="l">
              <a:lnSpc>
                <a:spcPct val="130013"/>
              </a:lnSpc>
              <a:spcBef>
                <a:spcPts val="0"/>
              </a:spcBef>
              <a:spcAft>
                <a:spcPts val="0"/>
              </a:spcAft>
              <a:buClr>
                <a:srgbClr val="5CD9C1"/>
              </a:buClr>
              <a:buSzPts val="2199"/>
              <a:buFont typeface="Arial"/>
              <a:buChar char="•"/>
            </a:pPr>
            <a:r>
              <a:rPr b="0" i="0" lang="en-US" sz="2199" u="none" cap="none" strike="noStrike">
                <a:solidFill>
                  <a:srgbClr val="5CD9C1"/>
                </a:solidFill>
                <a:latin typeface="Montserrat"/>
                <a:ea typeface="Montserrat"/>
                <a:cs typeface="Montserrat"/>
                <a:sym typeface="Montserrat"/>
              </a:rPr>
              <a:t>fd</a:t>
            </a:r>
            <a:r>
              <a:rPr b="0" i="0" lang="en-US" sz="2199" u="none" cap="none" strike="noStrike">
                <a:solidFill>
                  <a:srgbClr val="FFFFFF"/>
                </a:solidFill>
                <a:latin typeface="Montserrat"/>
                <a:ea typeface="Montserrat"/>
                <a:cs typeface="Montserrat"/>
                <a:sym typeface="Montserrat"/>
              </a:rPr>
              <a:t>: descriptor de archivo que devuelve la llamada open</a:t>
            </a:r>
            <a:endParaRPr/>
          </a:p>
          <a:p>
            <a:pPr indent="-237489" lvl="1" marL="474978" marR="0" rtl="0" algn="l">
              <a:lnSpc>
                <a:spcPct val="130013"/>
              </a:lnSpc>
              <a:spcBef>
                <a:spcPts val="0"/>
              </a:spcBef>
              <a:spcAft>
                <a:spcPts val="0"/>
              </a:spcAft>
              <a:buClr>
                <a:srgbClr val="ACFDDB"/>
              </a:buClr>
              <a:buSzPts val="2199"/>
              <a:buFont typeface="Arial"/>
              <a:buChar char="•"/>
            </a:pPr>
            <a:r>
              <a:rPr b="0" i="0" lang="en-US" sz="2199" u="none" cap="none" strike="noStrike">
                <a:solidFill>
                  <a:srgbClr val="ACFDDB"/>
                </a:solidFill>
                <a:latin typeface="Montserrat"/>
                <a:ea typeface="Montserrat"/>
                <a:cs typeface="Montserrat"/>
                <a:sym typeface="Montserrat"/>
              </a:rPr>
              <a:t>buffer</a:t>
            </a:r>
            <a:r>
              <a:rPr b="0" i="0" lang="en-US" sz="2199" u="none" cap="none" strike="noStrike">
                <a:solidFill>
                  <a:srgbClr val="FFFFFF"/>
                </a:solidFill>
                <a:latin typeface="Montserrat"/>
                <a:ea typeface="Montserrat"/>
                <a:cs typeface="Montserrat"/>
                <a:sym typeface="Montserrat"/>
              </a:rPr>
              <a:t>: dirección del buffer donde se van a colocar los datos leídos</a:t>
            </a:r>
            <a:endParaRPr/>
          </a:p>
          <a:p>
            <a:pPr indent="-237489" lvl="1" marL="474978" marR="0" rtl="0" algn="l">
              <a:lnSpc>
                <a:spcPct val="130013"/>
              </a:lnSpc>
              <a:spcBef>
                <a:spcPts val="0"/>
              </a:spcBef>
              <a:spcAft>
                <a:spcPts val="0"/>
              </a:spcAft>
              <a:buClr>
                <a:srgbClr val="5271FF"/>
              </a:buClr>
              <a:buSzPts val="2199"/>
              <a:buFont typeface="Arial"/>
              <a:buChar char="•"/>
            </a:pPr>
            <a:r>
              <a:rPr b="0" i="0" lang="en-US" sz="2199" u="none" cap="none" strike="noStrike">
                <a:solidFill>
                  <a:srgbClr val="5271FF"/>
                </a:solidFill>
                <a:latin typeface="Montserrat"/>
                <a:ea typeface="Montserrat"/>
                <a:cs typeface="Montserrat"/>
                <a:sym typeface="Montserrat"/>
              </a:rPr>
              <a:t>count</a:t>
            </a:r>
            <a:r>
              <a:rPr b="0" i="0" lang="en-US" sz="2199" u="none" cap="none" strike="noStrike">
                <a:solidFill>
                  <a:srgbClr val="FFFFFF"/>
                </a:solidFill>
                <a:latin typeface="Montserrat"/>
                <a:ea typeface="Montserrat"/>
                <a:cs typeface="Montserrat"/>
                <a:sym typeface="Montserrat"/>
              </a:rPr>
              <a:t>: número de bytes que el usuario quiere leer</a:t>
            </a:r>
            <a:endParaRPr/>
          </a:p>
          <a:p>
            <a:pPr indent="-237489" lvl="1" marL="474978" marR="0" rtl="0" algn="l">
              <a:lnSpc>
                <a:spcPct val="130013"/>
              </a:lnSpc>
              <a:spcBef>
                <a:spcPts val="0"/>
              </a:spcBef>
              <a:spcAft>
                <a:spcPts val="0"/>
              </a:spcAft>
              <a:buClr>
                <a:srgbClr val="B084CC"/>
              </a:buClr>
              <a:buSzPts val="2199"/>
              <a:buFont typeface="Arial"/>
              <a:buChar char="•"/>
            </a:pPr>
            <a:r>
              <a:rPr b="0" i="0" lang="en-US" sz="2199" u="none" cap="none" strike="noStrike">
                <a:solidFill>
                  <a:srgbClr val="B084CC"/>
                </a:solidFill>
                <a:latin typeface="Montserrat"/>
                <a:ea typeface="Montserrat"/>
                <a:cs typeface="Montserrat"/>
                <a:sym typeface="Montserrat"/>
              </a:rPr>
              <a:t>number</a:t>
            </a:r>
            <a:r>
              <a:rPr b="0" i="0" lang="en-US" sz="2199" u="none" cap="none" strike="noStrike">
                <a:solidFill>
                  <a:srgbClr val="FFFFFF"/>
                </a:solidFill>
                <a:latin typeface="Montserrat"/>
                <a:ea typeface="Montserrat"/>
                <a:cs typeface="Montserrat"/>
                <a:sym typeface="Montserrat"/>
              </a:rPr>
              <a:t>: número de bytes leídos si es positivo en caso contrario la ejecución no ha sido correcta</a:t>
            </a:r>
            <a:endParaRPr/>
          </a:p>
          <a:p>
            <a:pPr indent="0" lvl="0" marL="0" marR="0" rtl="0" algn="l">
              <a:lnSpc>
                <a:spcPct val="130013"/>
              </a:lnSpc>
              <a:spcBef>
                <a:spcPts val="0"/>
              </a:spcBef>
              <a:spcAft>
                <a:spcPts val="0"/>
              </a:spcAft>
              <a:buNone/>
            </a:pPr>
            <a:r>
              <a:t/>
            </a:r>
            <a:endParaRPr b="0" i="0" sz="2199" u="none" cap="none" strike="noStrike">
              <a:solidFill>
                <a:srgbClr val="FFFFFF"/>
              </a:solidFill>
              <a:latin typeface="Montserrat"/>
              <a:ea typeface="Montserrat"/>
              <a:cs typeface="Montserrat"/>
              <a:sym typeface="Montserrat"/>
            </a:endParaRPr>
          </a:p>
        </p:txBody>
      </p:sp>
      <p:sp>
        <p:nvSpPr>
          <p:cNvPr id="327" name="Google Shape;327;g35c3d30e88a_1_1012"/>
          <p:cNvSpPr txBox="1"/>
          <p:nvPr/>
        </p:nvSpPr>
        <p:spPr>
          <a:xfrm>
            <a:off x="2004024" y="1246847"/>
            <a:ext cx="4193400" cy="12315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None/>
            </a:pPr>
            <a:r>
              <a:rPr b="0" i="0" lang="en-US" sz="8000" u="none" cap="none" strike="noStrike">
                <a:solidFill>
                  <a:srgbClr val="FFFFFF"/>
                </a:solidFill>
                <a:latin typeface="Arial"/>
                <a:ea typeface="Arial"/>
                <a:cs typeface="Arial"/>
                <a:sym typeface="Arial"/>
              </a:rPr>
              <a:t>READ( )</a:t>
            </a:r>
            <a:endParaRPr/>
          </a:p>
        </p:txBody>
      </p:sp>
      <p:sp>
        <p:nvSpPr>
          <p:cNvPr id="328" name="Google Shape;328;g35c3d30e88a_1_1012"/>
          <p:cNvSpPr txBox="1"/>
          <p:nvPr/>
        </p:nvSpPr>
        <p:spPr>
          <a:xfrm>
            <a:off x="9697231" y="1183790"/>
            <a:ext cx="4619700" cy="12315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None/>
            </a:pPr>
            <a:r>
              <a:rPr b="0" i="0" lang="en-US" sz="8000" u="none" cap="none" strike="noStrike">
                <a:solidFill>
                  <a:srgbClr val="FFFFFF"/>
                </a:solidFill>
                <a:latin typeface="Arial"/>
                <a:ea typeface="Arial"/>
                <a:cs typeface="Arial"/>
                <a:sym typeface="Arial"/>
              </a:rPr>
              <a:t>WRITE( )</a:t>
            </a:r>
            <a:endParaRPr/>
          </a:p>
        </p:txBody>
      </p:sp>
      <p:sp>
        <p:nvSpPr>
          <p:cNvPr id="329" name="Google Shape;329;g35c3d30e88a_1_1012"/>
          <p:cNvSpPr txBox="1"/>
          <p:nvPr/>
        </p:nvSpPr>
        <p:spPr>
          <a:xfrm>
            <a:off x="9608453" y="3475741"/>
            <a:ext cx="7056900" cy="64995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199" u="none" cap="none" strike="noStrike">
                <a:solidFill>
                  <a:srgbClr val="FFFFFF"/>
                </a:solidFill>
                <a:latin typeface="Montserrat"/>
                <a:ea typeface="Montserrat"/>
                <a:cs typeface="Montserrat"/>
                <a:sym typeface="Montserrat"/>
              </a:rPr>
              <a:t>Permite que un programa escriba datos en un archivo abierto. La sintaxis es:</a:t>
            </a:r>
            <a:endParaRPr/>
          </a:p>
          <a:p>
            <a:pPr indent="0" lvl="0" marL="0" marR="0" rtl="0" algn="l">
              <a:lnSpc>
                <a:spcPct val="130013"/>
              </a:lnSpc>
              <a:spcBef>
                <a:spcPts val="0"/>
              </a:spcBef>
              <a:spcAft>
                <a:spcPts val="0"/>
              </a:spcAft>
              <a:buNone/>
            </a:pPr>
            <a:r>
              <a:t/>
            </a:r>
            <a:endParaRPr b="0" i="0" sz="2199" u="none" cap="none" strike="noStrike">
              <a:solidFill>
                <a:srgbClr val="FFFFFF"/>
              </a:solidFill>
              <a:latin typeface="Montserrat"/>
              <a:ea typeface="Montserrat"/>
              <a:cs typeface="Montserrat"/>
              <a:sym typeface="Montserrat"/>
            </a:endParaRPr>
          </a:p>
          <a:p>
            <a:pPr indent="0" lvl="0" marL="0" marR="0" rtl="0" algn="ctr">
              <a:lnSpc>
                <a:spcPct val="130013"/>
              </a:lnSpc>
              <a:spcBef>
                <a:spcPts val="0"/>
              </a:spcBef>
              <a:spcAft>
                <a:spcPts val="0"/>
              </a:spcAft>
              <a:buNone/>
            </a:pPr>
            <a:r>
              <a:rPr b="0" i="0" lang="en-US" sz="2199" u="none" cap="none" strike="noStrike">
                <a:solidFill>
                  <a:srgbClr val="B084CC"/>
                </a:solidFill>
                <a:latin typeface="Montserrat"/>
                <a:ea typeface="Montserrat"/>
                <a:cs typeface="Montserrat"/>
                <a:sym typeface="Montserrat"/>
              </a:rPr>
              <a:t>number </a:t>
            </a:r>
            <a:r>
              <a:rPr b="0" i="0" lang="en-US" sz="2199" u="none" cap="none" strike="noStrike">
                <a:solidFill>
                  <a:srgbClr val="FFFFFF"/>
                </a:solidFill>
                <a:latin typeface="Montserrat"/>
                <a:ea typeface="Montserrat"/>
                <a:cs typeface="Montserrat"/>
                <a:sym typeface="Montserrat"/>
              </a:rPr>
              <a:t>= write (</a:t>
            </a:r>
            <a:r>
              <a:rPr b="0" i="0" lang="en-US" sz="2199" u="none" cap="none" strike="noStrike">
                <a:solidFill>
                  <a:srgbClr val="5CD9C1"/>
                </a:solidFill>
                <a:latin typeface="Montserrat"/>
                <a:ea typeface="Montserrat"/>
                <a:cs typeface="Montserrat"/>
                <a:sym typeface="Montserrat"/>
              </a:rPr>
              <a:t>fd</a:t>
            </a:r>
            <a:r>
              <a:rPr b="0" i="0" lang="en-US" sz="2199" u="none" cap="none" strike="noStrike">
                <a:solidFill>
                  <a:srgbClr val="FFFFFF"/>
                </a:solidFill>
                <a:latin typeface="Montserrat"/>
                <a:ea typeface="Montserrat"/>
                <a:cs typeface="Montserrat"/>
                <a:sym typeface="Montserrat"/>
              </a:rPr>
              <a:t>, </a:t>
            </a:r>
            <a:r>
              <a:rPr b="0" i="0" lang="en-US" sz="2199" u="none" cap="none" strike="noStrike">
                <a:solidFill>
                  <a:srgbClr val="ACFDDB"/>
                </a:solidFill>
                <a:latin typeface="Montserrat"/>
                <a:ea typeface="Montserrat"/>
                <a:cs typeface="Montserrat"/>
                <a:sym typeface="Montserrat"/>
              </a:rPr>
              <a:t>buffer</a:t>
            </a:r>
            <a:r>
              <a:rPr b="0" i="0" lang="en-US" sz="2199" u="none" cap="none" strike="noStrike">
                <a:solidFill>
                  <a:srgbClr val="FFFFFF"/>
                </a:solidFill>
                <a:latin typeface="Montserrat"/>
                <a:ea typeface="Montserrat"/>
                <a:cs typeface="Montserrat"/>
                <a:sym typeface="Montserrat"/>
              </a:rPr>
              <a:t>, </a:t>
            </a:r>
            <a:r>
              <a:rPr b="0" i="0" lang="en-US" sz="2199" u="none" cap="none" strike="noStrike">
                <a:solidFill>
                  <a:srgbClr val="5271FF"/>
                </a:solidFill>
                <a:latin typeface="Montserrat"/>
                <a:ea typeface="Montserrat"/>
                <a:cs typeface="Montserrat"/>
                <a:sym typeface="Montserrat"/>
              </a:rPr>
              <a:t>count</a:t>
            </a:r>
            <a:r>
              <a:rPr b="0" i="0" lang="en-US" sz="2199" u="none" cap="none" strike="noStrike">
                <a:solidFill>
                  <a:srgbClr val="FFFFFF"/>
                </a:solidFill>
                <a:latin typeface="Montserrat"/>
                <a:ea typeface="Montserrat"/>
                <a:cs typeface="Montserrat"/>
                <a:sym typeface="Montserrat"/>
              </a:rPr>
              <a:t>);</a:t>
            </a:r>
            <a:endParaRPr/>
          </a:p>
          <a:p>
            <a:pPr indent="0" lvl="0" marL="0" marR="0" rtl="0" algn="l">
              <a:lnSpc>
                <a:spcPct val="130013"/>
              </a:lnSpc>
              <a:spcBef>
                <a:spcPts val="0"/>
              </a:spcBef>
              <a:spcAft>
                <a:spcPts val="0"/>
              </a:spcAft>
              <a:buNone/>
            </a:pPr>
            <a:r>
              <a:t/>
            </a:r>
            <a:endParaRPr b="0" i="0" sz="21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None/>
            </a:pPr>
            <a:r>
              <a:rPr b="0" i="0" lang="en-US" sz="2199" u="none" cap="none" strike="noStrike">
                <a:solidFill>
                  <a:srgbClr val="FFFFFF"/>
                </a:solidFill>
                <a:latin typeface="Montserrat"/>
                <a:ea typeface="Montserrat"/>
                <a:cs typeface="Montserrat"/>
                <a:sym typeface="Montserrat"/>
              </a:rPr>
              <a:t>donde:</a:t>
            </a:r>
            <a:endParaRPr/>
          </a:p>
          <a:p>
            <a:pPr indent="-237489" lvl="1" marL="474978" marR="0" rtl="0" algn="l">
              <a:lnSpc>
                <a:spcPct val="130013"/>
              </a:lnSpc>
              <a:spcBef>
                <a:spcPts val="0"/>
              </a:spcBef>
              <a:spcAft>
                <a:spcPts val="0"/>
              </a:spcAft>
              <a:buClr>
                <a:srgbClr val="5CD9C1"/>
              </a:buClr>
              <a:buSzPts val="2199"/>
              <a:buFont typeface="Arial"/>
              <a:buChar char="•"/>
            </a:pPr>
            <a:r>
              <a:rPr b="0" i="0" lang="en-US" sz="2199" u="none" cap="none" strike="noStrike">
                <a:solidFill>
                  <a:srgbClr val="5CD9C1"/>
                </a:solidFill>
                <a:latin typeface="Montserrat"/>
                <a:ea typeface="Montserrat"/>
                <a:cs typeface="Montserrat"/>
                <a:sym typeface="Montserrat"/>
              </a:rPr>
              <a:t>fd</a:t>
            </a:r>
            <a:r>
              <a:rPr b="0" i="0" lang="en-US" sz="2199" u="none" cap="none" strike="noStrike">
                <a:solidFill>
                  <a:srgbClr val="FFFFFF"/>
                </a:solidFill>
                <a:latin typeface="Montserrat"/>
                <a:ea typeface="Montserrat"/>
                <a:cs typeface="Montserrat"/>
                <a:sym typeface="Montserrat"/>
              </a:rPr>
              <a:t>: descriptor de archivo que devuelve la llamada open</a:t>
            </a:r>
            <a:endParaRPr/>
          </a:p>
          <a:p>
            <a:pPr indent="-237489" lvl="1" marL="474978" marR="0" rtl="0" algn="l">
              <a:lnSpc>
                <a:spcPct val="130013"/>
              </a:lnSpc>
              <a:spcBef>
                <a:spcPts val="0"/>
              </a:spcBef>
              <a:spcAft>
                <a:spcPts val="0"/>
              </a:spcAft>
              <a:buClr>
                <a:srgbClr val="ACFDDB"/>
              </a:buClr>
              <a:buSzPts val="2199"/>
              <a:buFont typeface="Arial"/>
              <a:buChar char="•"/>
            </a:pPr>
            <a:r>
              <a:rPr b="0" i="0" lang="en-US" sz="2199" u="none" cap="none" strike="noStrike">
                <a:solidFill>
                  <a:srgbClr val="ACFDDB"/>
                </a:solidFill>
                <a:latin typeface="Montserrat"/>
                <a:ea typeface="Montserrat"/>
                <a:cs typeface="Montserrat"/>
                <a:sym typeface="Montserrat"/>
              </a:rPr>
              <a:t>buffer</a:t>
            </a:r>
            <a:r>
              <a:rPr b="0" i="0" lang="en-US" sz="2199" u="none" cap="none" strike="noStrike">
                <a:solidFill>
                  <a:srgbClr val="FFFFFF"/>
                </a:solidFill>
                <a:latin typeface="Montserrat"/>
                <a:ea typeface="Montserrat"/>
                <a:cs typeface="Montserrat"/>
                <a:sym typeface="Montserrat"/>
              </a:rPr>
              <a:t>: dirección del buffer donde se encuentran los datos a escribir</a:t>
            </a:r>
            <a:endParaRPr/>
          </a:p>
          <a:p>
            <a:pPr indent="-237489" lvl="1" marL="474978" marR="0" rtl="0" algn="l">
              <a:lnSpc>
                <a:spcPct val="130013"/>
              </a:lnSpc>
              <a:spcBef>
                <a:spcPts val="0"/>
              </a:spcBef>
              <a:spcAft>
                <a:spcPts val="0"/>
              </a:spcAft>
              <a:buClr>
                <a:srgbClr val="5271FF"/>
              </a:buClr>
              <a:buSzPts val="2199"/>
              <a:buFont typeface="Arial"/>
              <a:buChar char="•"/>
            </a:pPr>
            <a:r>
              <a:rPr b="0" i="0" lang="en-US" sz="2199" u="none" cap="none" strike="noStrike">
                <a:solidFill>
                  <a:srgbClr val="5271FF"/>
                </a:solidFill>
                <a:latin typeface="Montserrat"/>
                <a:ea typeface="Montserrat"/>
                <a:cs typeface="Montserrat"/>
                <a:sym typeface="Montserrat"/>
              </a:rPr>
              <a:t>count</a:t>
            </a:r>
            <a:r>
              <a:rPr b="0" i="0" lang="en-US" sz="2199" u="none" cap="none" strike="noStrike">
                <a:solidFill>
                  <a:srgbClr val="FFFFFF"/>
                </a:solidFill>
                <a:latin typeface="Montserrat"/>
                <a:ea typeface="Montserrat"/>
                <a:cs typeface="Montserrat"/>
                <a:sym typeface="Montserrat"/>
              </a:rPr>
              <a:t>: número de bytes que el usuario quiere escribir</a:t>
            </a:r>
            <a:endParaRPr/>
          </a:p>
          <a:p>
            <a:pPr indent="-237489" lvl="1" marL="474978" marR="0" rtl="0" algn="l">
              <a:lnSpc>
                <a:spcPct val="130013"/>
              </a:lnSpc>
              <a:spcBef>
                <a:spcPts val="0"/>
              </a:spcBef>
              <a:spcAft>
                <a:spcPts val="0"/>
              </a:spcAft>
              <a:buClr>
                <a:srgbClr val="B084CC"/>
              </a:buClr>
              <a:buSzPts val="2199"/>
              <a:buFont typeface="Arial"/>
              <a:buChar char="•"/>
            </a:pPr>
            <a:r>
              <a:rPr b="0" i="0" lang="en-US" sz="2199" u="none" cap="none" strike="noStrike">
                <a:solidFill>
                  <a:srgbClr val="B084CC"/>
                </a:solidFill>
                <a:latin typeface="Montserrat"/>
                <a:ea typeface="Montserrat"/>
                <a:cs typeface="Montserrat"/>
                <a:sym typeface="Montserrat"/>
              </a:rPr>
              <a:t>number</a:t>
            </a:r>
            <a:r>
              <a:rPr b="0" i="0" lang="en-US" sz="2199" u="none" cap="none" strike="noStrike">
                <a:solidFill>
                  <a:srgbClr val="FFFFFF"/>
                </a:solidFill>
                <a:latin typeface="Montserrat"/>
                <a:ea typeface="Montserrat"/>
                <a:cs typeface="Montserrat"/>
                <a:sym typeface="Montserrat"/>
              </a:rPr>
              <a:t>: número de bytes escritos si es positivo en caso contrario la ejecución no ha sido correcta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g35c3d30e88a_1_12"/>
          <p:cNvPicPr preferRelativeResize="0"/>
          <p:nvPr/>
        </p:nvPicPr>
        <p:blipFill>
          <a:blip r:embed="rId3">
            <a:alphaModFix/>
          </a:blip>
          <a:stretch>
            <a:fillRect/>
          </a:stretch>
        </p:blipFill>
        <p:spPr>
          <a:xfrm>
            <a:off x="-13" y="0"/>
            <a:ext cx="18288000" cy="10286970"/>
          </a:xfrm>
          <a:prstGeom prst="rect">
            <a:avLst/>
          </a:prstGeom>
          <a:noFill/>
          <a:ln>
            <a:noFill/>
          </a:ln>
        </p:spPr>
      </p:pic>
      <p:grpSp>
        <p:nvGrpSpPr>
          <p:cNvPr id="98" name="Google Shape;98;g35c3d30e88a_1_12"/>
          <p:cNvGrpSpPr/>
          <p:nvPr/>
        </p:nvGrpSpPr>
        <p:grpSpPr>
          <a:xfrm>
            <a:off x="9975044" y="2453203"/>
            <a:ext cx="7764346" cy="662374"/>
            <a:chOff x="3095445" y="-87910"/>
            <a:chExt cx="5099400" cy="435000"/>
          </a:xfrm>
        </p:grpSpPr>
        <p:sp>
          <p:nvSpPr>
            <p:cNvPr id="99" name="Google Shape;99;g35c3d30e88a_1_12"/>
            <p:cNvSpPr/>
            <p:nvPr/>
          </p:nvSpPr>
          <p:spPr>
            <a:xfrm>
              <a:off x="3095511" y="-73611"/>
              <a:ext cx="5099278" cy="406400"/>
            </a:xfrm>
            <a:custGeom>
              <a:rect b="b" l="l" r="r" t="t"/>
              <a:pathLst>
                <a:path extrusionOk="0" h="406400" w="5099278">
                  <a:moveTo>
                    <a:pt x="4896078" y="0"/>
                  </a:moveTo>
                  <a:cubicBezTo>
                    <a:pt x="5008302" y="0"/>
                    <a:pt x="5099278" y="90976"/>
                    <a:pt x="5099278" y="203200"/>
                  </a:cubicBezTo>
                  <a:cubicBezTo>
                    <a:pt x="5099278" y="315424"/>
                    <a:pt x="5008302" y="406400"/>
                    <a:pt x="4896078" y="406400"/>
                  </a:cubicBezTo>
                  <a:lnTo>
                    <a:pt x="203200" y="406400"/>
                  </a:lnTo>
                  <a:cubicBezTo>
                    <a:pt x="90976" y="406400"/>
                    <a:pt x="0" y="315424"/>
                    <a:pt x="0" y="203200"/>
                  </a:cubicBezTo>
                  <a:cubicBezTo>
                    <a:pt x="0" y="90976"/>
                    <a:pt x="90976" y="0"/>
                    <a:pt x="203200" y="0"/>
                  </a:cubicBezTo>
                  <a:close/>
                </a:path>
              </a:pathLst>
            </a:custGeom>
            <a:solidFill>
              <a:srgbClr val="67D3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g35c3d30e88a_1_12"/>
            <p:cNvSpPr txBox="1"/>
            <p:nvPr/>
          </p:nvSpPr>
          <p:spPr>
            <a:xfrm>
              <a:off x="3095445" y="-87910"/>
              <a:ext cx="5099400" cy="435000"/>
            </a:xfrm>
            <a:prstGeom prst="rect">
              <a:avLst/>
            </a:prstGeom>
            <a:noFill/>
            <a:ln>
              <a:noFill/>
            </a:ln>
          </p:spPr>
          <p:txBody>
            <a:bodyPr anchorCtr="0" anchor="ctr" bIns="50800" lIns="50800" spcFirstLastPara="1" rIns="50800" wrap="square" tIns="50800">
              <a:noAutofit/>
            </a:bodyPr>
            <a:lstStyle/>
            <a:p>
              <a:pPr indent="0" lvl="0" marL="0" marR="0" rtl="0" algn="ctr">
                <a:lnSpc>
                  <a:spcPct val="129978"/>
                </a:lnSpc>
                <a:spcBef>
                  <a:spcPts val="0"/>
                </a:spcBef>
                <a:spcAft>
                  <a:spcPts val="0"/>
                </a:spcAft>
                <a:buClr>
                  <a:srgbClr val="000000"/>
                </a:buClr>
                <a:buSzPts val="2325"/>
                <a:buFont typeface="Arial"/>
                <a:buNone/>
              </a:pPr>
              <a:r>
                <a:rPr b="1" lang="en-US" sz="2325">
                  <a:latin typeface="Montserrat"/>
                  <a:ea typeface="Montserrat"/>
                  <a:cs typeface="Montserrat"/>
                  <a:sym typeface="Montserrat"/>
                </a:rPr>
                <a:t>Anuncios Importantes</a:t>
              </a:r>
              <a:endParaRPr b="0" i="0" sz="1400" u="none" cap="none" strike="noStrike">
                <a:solidFill>
                  <a:srgbClr val="000000"/>
                </a:solidFill>
                <a:latin typeface="Arial"/>
                <a:ea typeface="Arial"/>
                <a:cs typeface="Arial"/>
                <a:sym typeface="Arial"/>
              </a:endParaRPr>
            </a:p>
          </p:txBody>
        </p:sp>
      </p:grpSp>
      <p:pic>
        <p:nvPicPr>
          <p:cNvPr id="101" name="Google Shape;101;g35c3d30e88a_1_12"/>
          <p:cNvPicPr preferRelativeResize="0"/>
          <p:nvPr/>
        </p:nvPicPr>
        <p:blipFill rotWithShape="1">
          <a:blip r:embed="rId4">
            <a:alphaModFix/>
          </a:blip>
          <a:srcRect b="-139" l="-3870" r="3869" t="140"/>
          <a:stretch/>
        </p:blipFill>
        <p:spPr>
          <a:xfrm rot="-1769370">
            <a:off x="2487697" y="2265794"/>
            <a:ext cx="3499333" cy="3372288"/>
          </a:xfrm>
          <a:prstGeom prst="rect">
            <a:avLst/>
          </a:prstGeom>
          <a:noFill/>
          <a:ln>
            <a:noFill/>
          </a:ln>
        </p:spPr>
      </p:pic>
      <p:sp>
        <p:nvSpPr>
          <p:cNvPr id="102" name="Google Shape;102;g35c3d30e88a_1_12"/>
          <p:cNvSpPr txBox="1"/>
          <p:nvPr/>
        </p:nvSpPr>
        <p:spPr>
          <a:xfrm>
            <a:off x="7327600" y="3550913"/>
            <a:ext cx="10411800" cy="2770500"/>
          </a:xfrm>
          <a:prstGeom prst="rect">
            <a:avLst/>
          </a:prstGeom>
          <a:noFill/>
          <a:ln>
            <a:noFill/>
          </a:ln>
        </p:spPr>
        <p:txBody>
          <a:bodyPr anchorCtr="0" anchor="t" bIns="91425" lIns="91425" spcFirstLastPara="1" rIns="91425" wrap="square" tIns="91425">
            <a:spAutoFit/>
          </a:bodyPr>
          <a:lstStyle/>
          <a:p>
            <a:pPr indent="0" lvl="0" marL="457200" rtl="0" algn="r">
              <a:spcBef>
                <a:spcPts val="0"/>
              </a:spcBef>
              <a:spcAft>
                <a:spcPts val="0"/>
              </a:spcAft>
              <a:buNone/>
            </a:pPr>
            <a:r>
              <a:rPr lang="en-US" sz="4200">
                <a:solidFill>
                  <a:schemeClr val="lt1"/>
                </a:solidFill>
                <a:latin typeface="Calibri"/>
                <a:ea typeface="Calibri"/>
                <a:cs typeface="Calibri"/>
                <a:sym typeface="Calibri"/>
              </a:rPr>
              <a:t>Tema 1</a:t>
            </a:r>
            <a:endParaRPr sz="4200">
              <a:solidFill>
                <a:schemeClr val="lt1"/>
              </a:solidFill>
              <a:latin typeface="Calibri"/>
              <a:ea typeface="Calibri"/>
              <a:cs typeface="Calibri"/>
              <a:sym typeface="Calibri"/>
            </a:endParaRPr>
          </a:p>
          <a:p>
            <a:pPr indent="0" lvl="0" marL="457200" rtl="0" algn="r">
              <a:spcBef>
                <a:spcPts val="0"/>
              </a:spcBef>
              <a:spcAft>
                <a:spcPts val="0"/>
              </a:spcAft>
              <a:buNone/>
            </a:pPr>
            <a:r>
              <a:rPr lang="en-US" sz="4200">
                <a:solidFill>
                  <a:schemeClr val="lt1"/>
                </a:solidFill>
                <a:latin typeface="Calibri"/>
                <a:ea typeface="Calibri"/>
                <a:cs typeface="Calibri"/>
                <a:sym typeface="Calibri"/>
              </a:rPr>
              <a:t>Tema 2</a:t>
            </a:r>
            <a:endParaRPr sz="4200">
              <a:solidFill>
                <a:schemeClr val="lt1"/>
              </a:solidFill>
              <a:latin typeface="Calibri"/>
              <a:ea typeface="Calibri"/>
              <a:cs typeface="Calibri"/>
              <a:sym typeface="Calibri"/>
            </a:endParaRPr>
          </a:p>
          <a:p>
            <a:pPr indent="0" lvl="0" marL="457200" rtl="0" algn="r">
              <a:spcBef>
                <a:spcPts val="0"/>
              </a:spcBef>
              <a:spcAft>
                <a:spcPts val="0"/>
              </a:spcAft>
              <a:buNone/>
            </a:pPr>
            <a:r>
              <a:rPr lang="en-US" sz="4200">
                <a:solidFill>
                  <a:schemeClr val="lt1"/>
                </a:solidFill>
                <a:latin typeface="Calibri"/>
                <a:ea typeface="Calibri"/>
                <a:cs typeface="Calibri"/>
                <a:sym typeface="Calibri"/>
              </a:rPr>
              <a:t>Tema 3</a:t>
            </a:r>
            <a:endParaRPr sz="4200">
              <a:solidFill>
                <a:schemeClr val="lt1"/>
              </a:solidFill>
              <a:latin typeface="Calibri"/>
              <a:ea typeface="Calibri"/>
              <a:cs typeface="Calibri"/>
              <a:sym typeface="Calibri"/>
            </a:endParaRPr>
          </a:p>
          <a:p>
            <a:pPr indent="0" lvl="0" marL="457200" rtl="0" algn="r">
              <a:spcBef>
                <a:spcPts val="0"/>
              </a:spcBef>
              <a:spcAft>
                <a:spcPts val="0"/>
              </a:spcAft>
              <a:buNone/>
            </a:pPr>
            <a:r>
              <a:rPr lang="en-US" sz="4200">
                <a:solidFill>
                  <a:schemeClr val="lt1"/>
                </a:solidFill>
                <a:latin typeface="Calibri"/>
                <a:ea typeface="Calibri"/>
                <a:cs typeface="Calibri"/>
                <a:sym typeface="Calibri"/>
              </a:rPr>
              <a:t>Tema 4</a:t>
            </a:r>
            <a:endParaRPr sz="4200">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33" name="Shape 333"/>
        <p:cNvGrpSpPr/>
        <p:nvPr/>
      </p:nvGrpSpPr>
      <p:grpSpPr>
        <a:xfrm>
          <a:off x="0" y="0"/>
          <a:ext cx="0" cy="0"/>
          <a:chOff x="0" y="0"/>
          <a:chExt cx="0" cy="0"/>
        </a:xfrm>
      </p:grpSpPr>
      <p:grpSp>
        <p:nvGrpSpPr>
          <p:cNvPr id="334" name="Google Shape;334;g35c3d30e88a_1_888"/>
          <p:cNvGrpSpPr/>
          <p:nvPr/>
        </p:nvGrpSpPr>
        <p:grpSpPr>
          <a:xfrm>
            <a:off x="1203703" y="3417211"/>
            <a:ext cx="5817546" cy="5565496"/>
            <a:chOff x="0" y="-19050"/>
            <a:chExt cx="1532183" cy="1465800"/>
          </a:xfrm>
        </p:grpSpPr>
        <p:sp>
          <p:nvSpPr>
            <p:cNvPr id="335" name="Google Shape;335;g35c3d30e88a_1_888"/>
            <p:cNvSpPr/>
            <p:nvPr/>
          </p:nvSpPr>
          <p:spPr>
            <a:xfrm>
              <a:off x="0" y="0"/>
              <a:ext cx="1532183" cy="1446651"/>
            </a:xfrm>
            <a:custGeom>
              <a:rect b="b" l="l" r="r" t="t"/>
              <a:pathLst>
                <a:path extrusionOk="0" h="1446651" w="1532183">
                  <a:moveTo>
                    <a:pt x="67871" y="0"/>
                  </a:moveTo>
                  <a:lnTo>
                    <a:pt x="1464312" y="0"/>
                  </a:lnTo>
                  <a:cubicBezTo>
                    <a:pt x="1482313" y="0"/>
                    <a:pt x="1499576" y="7151"/>
                    <a:pt x="1512304" y="19879"/>
                  </a:cubicBezTo>
                  <a:cubicBezTo>
                    <a:pt x="1525032" y="32607"/>
                    <a:pt x="1532183" y="49870"/>
                    <a:pt x="1532183" y="67871"/>
                  </a:cubicBezTo>
                  <a:lnTo>
                    <a:pt x="1532183" y="1378781"/>
                  </a:lnTo>
                  <a:cubicBezTo>
                    <a:pt x="1532183" y="1396781"/>
                    <a:pt x="1525032" y="1414044"/>
                    <a:pt x="1512304" y="1426772"/>
                  </a:cubicBezTo>
                  <a:cubicBezTo>
                    <a:pt x="1499576" y="1439501"/>
                    <a:pt x="1482313" y="1446651"/>
                    <a:pt x="1464312" y="1446651"/>
                  </a:cubicBezTo>
                  <a:lnTo>
                    <a:pt x="67871" y="1446651"/>
                  </a:lnTo>
                  <a:cubicBezTo>
                    <a:pt x="49870" y="1446651"/>
                    <a:pt x="32607" y="1439501"/>
                    <a:pt x="19879" y="1426772"/>
                  </a:cubicBezTo>
                  <a:cubicBezTo>
                    <a:pt x="7151" y="1414044"/>
                    <a:pt x="0" y="1396781"/>
                    <a:pt x="0" y="1378781"/>
                  </a:cubicBezTo>
                  <a:lnTo>
                    <a:pt x="0" y="67871"/>
                  </a:lnTo>
                  <a:cubicBezTo>
                    <a:pt x="0" y="49870"/>
                    <a:pt x="7151" y="32607"/>
                    <a:pt x="19879" y="19879"/>
                  </a:cubicBezTo>
                  <a:cubicBezTo>
                    <a:pt x="32607" y="7151"/>
                    <a:pt x="49870" y="0"/>
                    <a:pt x="67871"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g35c3d30e88a_1_888"/>
            <p:cNvSpPr txBox="1"/>
            <p:nvPr/>
          </p:nvSpPr>
          <p:spPr>
            <a:xfrm>
              <a:off x="0" y="-19050"/>
              <a:ext cx="1532100" cy="14658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37" name="Google Shape;337;g35c3d30e88a_1_888"/>
          <p:cNvGrpSpPr/>
          <p:nvPr/>
        </p:nvGrpSpPr>
        <p:grpSpPr>
          <a:xfrm>
            <a:off x="7367854" y="3417211"/>
            <a:ext cx="9716506" cy="5565496"/>
            <a:chOff x="0" y="-19050"/>
            <a:chExt cx="2559063" cy="1465800"/>
          </a:xfrm>
        </p:grpSpPr>
        <p:sp>
          <p:nvSpPr>
            <p:cNvPr id="338" name="Google Shape;338;g35c3d30e88a_1_888"/>
            <p:cNvSpPr/>
            <p:nvPr/>
          </p:nvSpPr>
          <p:spPr>
            <a:xfrm>
              <a:off x="0" y="0"/>
              <a:ext cx="2559063" cy="1446651"/>
            </a:xfrm>
            <a:custGeom>
              <a:rect b="b" l="l" r="r" t="t"/>
              <a:pathLst>
                <a:path extrusionOk="0" h="1446651" w="2559063">
                  <a:moveTo>
                    <a:pt x="40636" y="0"/>
                  </a:moveTo>
                  <a:lnTo>
                    <a:pt x="2518427" y="0"/>
                  </a:lnTo>
                  <a:cubicBezTo>
                    <a:pt x="2529205" y="0"/>
                    <a:pt x="2539541" y="4281"/>
                    <a:pt x="2547161" y="11902"/>
                  </a:cubicBezTo>
                  <a:cubicBezTo>
                    <a:pt x="2554782" y="19523"/>
                    <a:pt x="2559063" y="29859"/>
                    <a:pt x="2559063" y="40636"/>
                  </a:cubicBezTo>
                  <a:lnTo>
                    <a:pt x="2559063" y="1406015"/>
                  </a:lnTo>
                  <a:cubicBezTo>
                    <a:pt x="2559063" y="1416793"/>
                    <a:pt x="2554782" y="1427128"/>
                    <a:pt x="2547161" y="1434749"/>
                  </a:cubicBezTo>
                  <a:cubicBezTo>
                    <a:pt x="2539541" y="1442370"/>
                    <a:pt x="2529205" y="1446651"/>
                    <a:pt x="2518427" y="1446651"/>
                  </a:cubicBezTo>
                  <a:lnTo>
                    <a:pt x="40636" y="1446651"/>
                  </a:lnTo>
                  <a:cubicBezTo>
                    <a:pt x="29859" y="1446651"/>
                    <a:pt x="19523" y="1442370"/>
                    <a:pt x="11902" y="1434749"/>
                  </a:cubicBezTo>
                  <a:cubicBezTo>
                    <a:pt x="4281" y="1427128"/>
                    <a:pt x="0" y="1416793"/>
                    <a:pt x="0" y="1406015"/>
                  </a:cubicBezTo>
                  <a:lnTo>
                    <a:pt x="0" y="40636"/>
                  </a:lnTo>
                  <a:cubicBezTo>
                    <a:pt x="0" y="29859"/>
                    <a:pt x="4281" y="19523"/>
                    <a:pt x="11902" y="11902"/>
                  </a:cubicBezTo>
                  <a:cubicBezTo>
                    <a:pt x="19523" y="4281"/>
                    <a:pt x="29859" y="0"/>
                    <a:pt x="40636"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g35c3d30e88a_1_888"/>
            <p:cNvSpPr txBox="1"/>
            <p:nvPr/>
          </p:nvSpPr>
          <p:spPr>
            <a:xfrm>
              <a:off x="0" y="-19050"/>
              <a:ext cx="2559000" cy="14658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40" name="Google Shape;340;g35c3d30e88a_1_888"/>
          <p:cNvSpPr/>
          <p:nvPr/>
        </p:nvSpPr>
        <p:spPr>
          <a:xfrm>
            <a:off x="11251074" y="1304704"/>
            <a:ext cx="1763679" cy="1763679"/>
          </a:xfrm>
          <a:custGeom>
            <a:rect b="b" l="l" r="r" t="t"/>
            <a:pathLst>
              <a:path extrusionOk="0" h="1763679" w="1763679">
                <a:moveTo>
                  <a:pt x="0" y="0"/>
                </a:moveTo>
                <a:lnTo>
                  <a:pt x="1763679" y="0"/>
                </a:lnTo>
                <a:lnTo>
                  <a:pt x="1763679" y="1763679"/>
                </a:lnTo>
                <a:lnTo>
                  <a:pt x="0" y="1763679"/>
                </a:lnTo>
                <a:lnTo>
                  <a:pt x="0" y="0"/>
                </a:lnTo>
                <a:close/>
              </a:path>
            </a:pathLst>
          </a:custGeom>
          <a:blipFill rotWithShape="1">
            <a:blip r:embed="rId3">
              <a:alphaModFix/>
            </a:blip>
            <a:stretch>
              <a:fillRect b="0" l="0" r="0" t="0"/>
            </a:stretch>
          </a:blipFill>
          <a:ln>
            <a:noFill/>
          </a:ln>
        </p:spPr>
      </p:sp>
      <p:sp>
        <p:nvSpPr>
          <p:cNvPr id="341" name="Google Shape;341;g35c3d30e88a_1_888"/>
          <p:cNvSpPr/>
          <p:nvPr/>
        </p:nvSpPr>
        <p:spPr>
          <a:xfrm>
            <a:off x="7829377" y="4037570"/>
            <a:ext cx="8793397" cy="4396698"/>
          </a:xfrm>
          <a:custGeom>
            <a:rect b="b" l="l" r="r" t="t"/>
            <a:pathLst>
              <a:path extrusionOk="0" h="4396698" w="8793397">
                <a:moveTo>
                  <a:pt x="0" y="0"/>
                </a:moveTo>
                <a:lnTo>
                  <a:pt x="8793397" y="0"/>
                </a:lnTo>
                <a:lnTo>
                  <a:pt x="8793397" y="4396698"/>
                </a:lnTo>
                <a:lnTo>
                  <a:pt x="0" y="4396698"/>
                </a:lnTo>
                <a:lnTo>
                  <a:pt x="0" y="0"/>
                </a:lnTo>
                <a:close/>
              </a:path>
            </a:pathLst>
          </a:custGeom>
          <a:blipFill rotWithShape="1">
            <a:blip r:embed="rId4">
              <a:alphaModFix/>
            </a:blip>
            <a:stretch>
              <a:fillRect b="0" l="0" r="0" t="0"/>
            </a:stretch>
          </a:blipFill>
          <a:ln>
            <a:noFill/>
          </a:ln>
        </p:spPr>
      </p:sp>
      <p:sp>
        <p:nvSpPr>
          <p:cNvPr id="342" name="Google Shape;342;g35c3d30e88a_1_888"/>
          <p:cNvSpPr txBox="1"/>
          <p:nvPr/>
        </p:nvSpPr>
        <p:spPr>
          <a:xfrm>
            <a:off x="5061367" y="1840293"/>
            <a:ext cx="5852100" cy="12315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None/>
            </a:pPr>
            <a:r>
              <a:rPr b="0" i="0" lang="en-US" sz="8000" u="none" cap="none" strike="noStrike">
                <a:solidFill>
                  <a:srgbClr val="FFFFFF"/>
                </a:solidFill>
                <a:latin typeface="Arial"/>
                <a:ea typeface="Arial"/>
                <a:cs typeface="Arial"/>
                <a:sym typeface="Arial"/>
              </a:rPr>
              <a:t>SHMGET( )</a:t>
            </a:r>
            <a:endParaRPr/>
          </a:p>
        </p:txBody>
      </p:sp>
      <p:sp>
        <p:nvSpPr>
          <p:cNvPr id="343" name="Google Shape;343;g35c3d30e88a_1_888"/>
          <p:cNvSpPr txBox="1"/>
          <p:nvPr/>
        </p:nvSpPr>
        <p:spPr>
          <a:xfrm>
            <a:off x="1680191" y="3878164"/>
            <a:ext cx="4788300" cy="51792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199" u="none" cap="none" strike="noStrike">
                <a:solidFill>
                  <a:srgbClr val="FFFFFF"/>
                </a:solidFill>
                <a:latin typeface="Montserrat"/>
                <a:ea typeface="Montserrat"/>
                <a:cs typeface="Montserrat"/>
                <a:sym typeface="Montserrat"/>
              </a:rPr>
              <a:t>Es una llamada al sistema que se utiliza para obtener un segmento de memoria compartida. </a:t>
            </a:r>
            <a:endParaRPr/>
          </a:p>
          <a:p>
            <a:pPr indent="0" lvl="0" marL="0" marR="0" rtl="0" algn="l">
              <a:lnSpc>
                <a:spcPct val="130013"/>
              </a:lnSpc>
              <a:spcBef>
                <a:spcPts val="0"/>
              </a:spcBef>
              <a:spcAft>
                <a:spcPts val="0"/>
              </a:spcAft>
              <a:buNone/>
            </a:pPr>
            <a:r>
              <a:t/>
            </a:r>
            <a:endParaRPr b="0" i="0" sz="21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None/>
            </a:pPr>
            <a:r>
              <a:rPr b="0" i="0" lang="en-US" sz="2199" u="none" cap="none" strike="noStrike">
                <a:solidFill>
                  <a:srgbClr val="FFFFFF"/>
                </a:solidFill>
                <a:latin typeface="Montserrat"/>
                <a:ea typeface="Montserrat"/>
                <a:cs typeface="Montserrat"/>
                <a:sym typeface="Montserrat"/>
              </a:rPr>
              <a:t>La memoria compartida es un mecanismo que permite que múltiples procesos compartan una región de memoria, lo cual es particularmente útil para la comunicación entre procesos (IPC).</a:t>
            </a:r>
            <a:endParaRPr/>
          </a:p>
          <a:p>
            <a:pPr indent="0" lvl="0" marL="0" marR="0" rtl="0" algn="l">
              <a:lnSpc>
                <a:spcPct val="130013"/>
              </a:lnSpc>
              <a:spcBef>
                <a:spcPts val="0"/>
              </a:spcBef>
              <a:spcAft>
                <a:spcPts val="0"/>
              </a:spcAft>
              <a:buNone/>
            </a:pPr>
            <a:r>
              <a:t/>
            </a:r>
            <a:endParaRPr b="0" i="0" sz="2199"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47" name="Shape 347"/>
        <p:cNvGrpSpPr/>
        <p:nvPr/>
      </p:nvGrpSpPr>
      <p:grpSpPr>
        <a:xfrm>
          <a:off x="0" y="0"/>
          <a:ext cx="0" cy="0"/>
          <a:chOff x="0" y="0"/>
          <a:chExt cx="0" cy="0"/>
        </a:xfrm>
      </p:grpSpPr>
      <p:grpSp>
        <p:nvGrpSpPr>
          <p:cNvPr id="348" name="Google Shape;348;g35c3d30e88a_1_901"/>
          <p:cNvGrpSpPr/>
          <p:nvPr/>
        </p:nvGrpSpPr>
        <p:grpSpPr>
          <a:xfrm>
            <a:off x="1203703" y="3588409"/>
            <a:ext cx="7156777" cy="5860515"/>
            <a:chOff x="0" y="-19050"/>
            <a:chExt cx="1884900" cy="1543500"/>
          </a:xfrm>
        </p:grpSpPr>
        <p:sp>
          <p:nvSpPr>
            <p:cNvPr id="349" name="Google Shape;349;g35c3d30e88a_1_901"/>
            <p:cNvSpPr/>
            <p:nvPr/>
          </p:nvSpPr>
          <p:spPr>
            <a:xfrm>
              <a:off x="0" y="0"/>
              <a:ext cx="1884881" cy="1524354"/>
            </a:xfrm>
            <a:custGeom>
              <a:rect b="b" l="l" r="r" t="t"/>
              <a:pathLst>
                <a:path extrusionOk="0" h="1524354" w="1884881">
                  <a:moveTo>
                    <a:pt x="55171" y="0"/>
                  </a:moveTo>
                  <a:lnTo>
                    <a:pt x="1829710" y="0"/>
                  </a:lnTo>
                  <a:cubicBezTo>
                    <a:pt x="1860180" y="0"/>
                    <a:pt x="1884881" y="24701"/>
                    <a:pt x="1884881" y="55171"/>
                  </a:cubicBezTo>
                  <a:lnTo>
                    <a:pt x="1884881" y="1469183"/>
                  </a:lnTo>
                  <a:cubicBezTo>
                    <a:pt x="1884881" y="1499653"/>
                    <a:pt x="1860180" y="1524354"/>
                    <a:pt x="1829710" y="1524354"/>
                  </a:cubicBezTo>
                  <a:lnTo>
                    <a:pt x="55171" y="1524354"/>
                  </a:lnTo>
                  <a:cubicBezTo>
                    <a:pt x="24701" y="1524354"/>
                    <a:pt x="0" y="1499653"/>
                    <a:pt x="0" y="1469183"/>
                  </a:cubicBezTo>
                  <a:lnTo>
                    <a:pt x="0" y="55171"/>
                  </a:lnTo>
                  <a:cubicBezTo>
                    <a:pt x="0" y="24701"/>
                    <a:pt x="24701" y="0"/>
                    <a:pt x="55171"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g35c3d30e88a_1_901"/>
            <p:cNvSpPr txBox="1"/>
            <p:nvPr/>
          </p:nvSpPr>
          <p:spPr>
            <a:xfrm>
              <a:off x="0" y="-19050"/>
              <a:ext cx="1884900" cy="1543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1" name="Google Shape;351;g35c3d30e88a_1_901"/>
          <p:cNvGrpSpPr/>
          <p:nvPr/>
        </p:nvGrpSpPr>
        <p:grpSpPr>
          <a:xfrm>
            <a:off x="8657036" y="3588409"/>
            <a:ext cx="8427318" cy="5860515"/>
            <a:chOff x="0" y="-19050"/>
            <a:chExt cx="2219526" cy="1543500"/>
          </a:xfrm>
        </p:grpSpPr>
        <p:sp>
          <p:nvSpPr>
            <p:cNvPr id="352" name="Google Shape;352;g35c3d30e88a_1_901"/>
            <p:cNvSpPr/>
            <p:nvPr/>
          </p:nvSpPr>
          <p:spPr>
            <a:xfrm>
              <a:off x="0" y="0"/>
              <a:ext cx="2219526" cy="1524354"/>
            </a:xfrm>
            <a:custGeom>
              <a:rect b="b" l="l" r="r" t="t"/>
              <a:pathLst>
                <a:path extrusionOk="0" h="1524354" w="2219526">
                  <a:moveTo>
                    <a:pt x="46852" y="0"/>
                  </a:moveTo>
                  <a:lnTo>
                    <a:pt x="2172673" y="0"/>
                  </a:lnTo>
                  <a:cubicBezTo>
                    <a:pt x="2185099" y="0"/>
                    <a:pt x="2197016" y="4936"/>
                    <a:pt x="2205803" y="13723"/>
                  </a:cubicBezTo>
                  <a:cubicBezTo>
                    <a:pt x="2214589" y="22509"/>
                    <a:pt x="2219526" y="34426"/>
                    <a:pt x="2219526" y="46852"/>
                  </a:cubicBezTo>
                  <a:lnTo>
                    <a:pt x="2219526" y="1477501"/>
                  </a:lnTo>
                  <a:cubicBezTo>
                    <a:pt x="2219526" y="1489927"/>
                    <a:pt x="2214589" y="1501844"/>
                    <a:pt x="2205803" y="1510631"/>
                  </a:cubicBezTo>
                  <a:cubicBezTo>
                    <a:pt x="2197016" y="1519417"/>
                    <a:pt x="2185099" y="1524354"/>
                    <a:pt x="2172673" y="1524354"/>
                  </a:cubicBezTo>
                  <a:lnTo>
                    <a:pt x="46852" y="1524354"/>
                  </a:lnTo>
                  <a:cubicBezTo>
                    <a:pt x="34426" y="1524354"/>
                    <a:pt x="22509" y="1519417"/>
                    <a:pt x="13723" y="1510631"/>
                  </a:cubicBezTo>
                  <a:cubicBezTo>
                    <a:pt x="4936" y="1501844"/>
                    <a:pt x="0" y="1489927"/>
                    <a:pt x="0" y="1477501"/>
                  </a:cubicBezTo>
                  <a:lnTo>
                    <a:pt x="0" y="46852"/>
                  </a:lnTo>
                  <a:cubicBezTo>
                    <a:pt x="0" y="34426"/>
                    <a:pt x="4936" y="22509"/>
                    <a:pt x="13723" y="13723"/>
                  </a:cubicBezTo>
                  <a:cubicBezTo>
                    <a:pt x="22509" y="4936"/>
                    <a:pt x="34426" y="0"/>
                    <a:pt x="46852"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g35c3d30e88a_1_901"/>
            <p:cNvSpPr txBox="1"/>
            <p:nvPr/>
          </p:nvSpPr>
          <p:spPr>
            <a:xfrm>
              <a:off x="0" y="-19050"/>
              <a:ext cx="2219400" cy="1543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54" name="Google Shape;354;g35c3d30e88a_1_901"/>
          <p:cNvSpPr/>
          <p:nvPr/>
        </p:nvSpPr>
        <p:spPr>
          <a:xfrm rot="823435">
            <a:off x="10873753" y="1017581"/>
            <a:ext cx="1753110" cy="2021406"/>
          </a:xfrm>
          <a:custGeom>
            <a:rect b="b" l="l" r="r" t="t"/>
            <a:pathLst>
              <a:path extrusionOk="0" h="2019224" w="1751218">
                <a:moveTo>
                  <a:pt x="0" y="0"/>
                </a:moveTo>
                <a:lnTo>
                  <a:pt x="1751218" y="0"/>
                </a:lnTo>
                <a:lnTo>
                  <a:pt x="1751218" y="2019225"/>
                </a:lnTo>
                <a:lnTo>
                  <a:pt x="0" y="2019225"/>
                </a:lnTo>
                <a:lnTo>
                  <a:pt x="0" y="0"/>
                </a:lnTo>
                <a:close/>
              </a:path>
            </a:pathLst>
          </a:custGeom>
          <a:blipFill rotWithShape="1">
            <a:blip r:embed="rId3">
              <a:alphaModFix/>
            </a:blip>
            <a:stretch>
              <a:fillRect b="0" l="0" r="0" t="0"/>
            </a:stretch>
          </a:blipFill>
          <a:ln>
            <a:noFill/>
          </a:ln>
        </p:spPr>
      </p:sp>
      <p:sp>
        <p:nvSpPr>
          <p:cNvPr id="355" name="Google Shape;355;g35c3d30e88a_1_901"/>
          <p:cNvSpPr/>
          <p:nvPr/>
        </p:nvSpPr>
        <p:spPr>
          <a:xfrm>
            <a:off x="9200405" y="4107299"/>
            <a:ext cx="7278307" cy="4894662"/>
          </a:xfrm>
          <a:custGeom>
            <a:rect b="b" l="l" r="r" t="t"/>
            <a:pathLst>
              <a:path extrusionOk="0" h="4894662" w="7278307">
                <a:moveTo>
                  <a:pt x="0" y="0"/>
                </a:moveTo>
                <a:lnTo>
                  <a:pt x="7278307" y="0"/>
                </a:lnTo>
                <a:lnTo>
                  <a:pt x="7278307" y="4894662"/>
                </a:lnTo>
                <a:lnTo>
                  <a:pt x="0" y="4894662"/>
                </a:lnTo>
                <a:lnTo>
                  <a:pt x="0" y="0"/>
                </a:lnTo>
                <a:close/>
              </a:path>
            </a:pathLst>
          </a:custGeom>
          <a:blipFill rotWithShape="1">
            <a:blip r:embed="rId4">
              <a:alphaModFix/>
            </a:blip>
            <a:stretch>
              <a:fillRect b="0" l="0" r="0" t="0"/>
            </a:stretch>
          </a:blipFill>
          <a:ln>
            <a:noFill/>
          </a:ln>
        </p:spPr>
      </p:sp>
      <p:sp>
        <p:nvSpPr>
          <p:cNvPr id="356" name="Google Shape;356;g35c3d30e88a_1_901"/>
          <p:cNvSpPr txBox="1"/>
          <p:nvPr/>
        </p:nvSpPr>
        <p:spPr>
          <a:xfrm>
            <a:off x="5448442" y="1596421"/>
            <a:ext cx="5000100" cy="12315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None/>
            </a:pPr>
            <a:r>
              <a:rPr b="0" i="0" lang="en-US" sz="8000" u="none" cap="none" strike="noStrike">
                <a:solidFill>
                  <a:srgbClr val="FFFFFF"/>
                </a:solidFill>
                <a:latin typeface="Arial"/>
                <a:ea typeface="Arial"/>
                <a:cs typeface="Arial"/>
                <a:sym typeface="Arial"/>
              </a:rPr>
              <a:t>MMAP( )</a:t>
            </a:r>
            <a:endParaRPr/>
          </a:p>
        </p:txBody>
      </p:sp>
      <p:sp>
        <p:nvSpPr>
          <p:cNvPr id="357" name="Google Shape;357;g35c3d30e88a_1_901"/>
          <p:cNvSpPr txBox="1"/>
          <p:nvPr/>
        </p:nvSpPr>
        <p:spPr>
          <a:xfrm>
            <a:off x="1664973" y="4173431"/>
            <a:ext cx="6173100" cy="60594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199" u="none" cap="none" strike="noStrike">
                <a:solidFill>
                  <a:srgbClr val="FFFFFF"/>
                </a:solidFill>
                <a:latin typeface="Montserrat"/>
                <a:ea typeface="Montserrat"/>
                <a:cs typeface="Montserrat"/>
                <a:sym typeface="Montserrat"/>
              </a:rPr>
              <a:t>Es una llamada que proporciona una forma para que los procesos asigne archivos o dispositivos a la memoria. </a:t>
            </a:r>
            <a:endParaRPr/>
          </a:p>
          <a:p>
            <a:pPr indent="0" lvl="0" marL="0" marR="0" rtl="0" algn="l">
              <a:lnSpc>
                <a:spcPct val="130013"/>
              </a:lnSpc>
              <a:spcBef>
                <a:spcPts val="0"/>
              </a:spcBef>
              <a:spcAft>
                <a:spcPts val="0"/>
              </a:spcAft>
              <a:buNone/>
            </a:pPr>
            <a:r>
              <a:t/>
            </a:r>
            <a:endParaRPr b="0" i="0" sz="21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None/>
            </a:pPr>
            <a:r>
              <a:rPr b="0" i="0" lang="en-US" sz="2199" u="none" cap="none" strike="noStrike">
                <a:solidFill>
                  <a:srgbClr val="FFFFFF"/>
                </a:solidFill>
                <a:latin typeface="Montserrat"/>
                <a:ea typeface="Montserrat"/>
                <a:cs typeface="Montserrat"/>
                <a:sym typeface="Montserrat"/>
              </a:rPr>
              <a:t>Permite establecer un mapeo entre una región del espacio de direcciones virtuales del proceso y un objeto externo como un archivo, un dispositivo o un segmento de memoria anónimo. Este mapeo permite que el proceso lea o escriba en la región de la memoria como si fuera una matriz, y los cambios podrían afectar el objeto subyacente.</a:t>
            </a:r>
            <a:endParaRPr/>
          </a:p>
          <a:p>
            <a:pPr indent="0" lvl="0" marL="0" marR="0" rtl="0" algn="l">
              <a:lnSpc>
                <a:spcPct val="130013"/>
              </a:lnSpc>
              <a:spcBef>
                <a:spcPts val="0"/>
              </a:spcBef>
              <a:spcAft>
                <a:spcPts val="0"/>
              </a:spcAft>
              <a:buNone/>
            </a:pPr>
            <a:r>
              <a:t/>
            </a:r>
            <a:endParaRPr b="0" i="0" sz="2199"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61" name="Shape 361"/>
        <p:cNvGrpSpPr/>
        <p:nvPr/>
      </p:nvGrpSpPr>
      <p:grpSpPr>
        <a:xfrm>
          <a:off x="0" y="0"/>
          <a:ext cx="0" cy="0"/>
          <a:chOff x="0" y="0"/>
          <a:chExt cx="0" cy="0"/>
        </a:xfrm>
      </p:grpSpPr>
      <p:grpSp>
        <p:nvGrpSpPr>
          <p:cNvPr id="362" name="Google Shape;362;g35c3d30e88a_1_587"/>
          <p:cNvGrpSpPr/>
          <p:nvPr/>
        </p:nvGrpSpPr>
        <p:grpSpPr>
          <a:xfrm>
            <a:off x="806142" y="865063"/>
            <a:ext cx="13879572" cy="3570012"/>
            <a:chOff x="0" y="-19050"/>
            <a:chExt cx="3655501" cy="940244"/>
          </a:xfrm>
        </p:grpSpPr>
        <p:sp>
          <p:nvSpPr>
            <p:cNvPr id="363" name="Google Shape;363;g35c3d30e88a_1_587"/>
            <p:cNvSpPr/>
            <p:nvPr/>
          </p:nvSpPr>
          <p:spPr>
            <a:xfrm>
              <a:off x="0" y="0"/>
              <a:ext cx="3655501" cy="921194"/>
            </a:xfrm>
            <a:custGeom>
              <a:rect b="b" l="l" r="r" t="t"/>
              <a:pathLst>
                <a:path extrusionOk="0" h="921194" w="3655501">
                  <a:moveTo>
                    <a:pt x="28448" y="0"/>
                  </a:moveTo>
                  <a:lnTo>
                    <a:pt x="3627053" y="0"/>
                  </a:lnTo>
                  <a:cubicBezTo>
                    <a:pt x="3634598" y="0"/>
                    <a:pt x="3641834" y="2997"/>
                    <a:pt x="3647169" y="8332"/>
                  </a:cubicBezTo>
                  <a:cubicBezTo>
                    <a:pt x="3652504" y="13667"/>
                    <a:pt x="3655501" y="20903"/>
                    <a:pt x="3655501" y="28448"/>
                  </a:cubicBezTo>
                  <a:lnTo>
                    <a:pt x="3655501" y="892747"/>
                  </a:lnTo>
                  <a:cubicBezTo>
                    <a:pt x="3655501" y="900292"/>
                    <a:pt x="3652504" y="907527"/>
                    <a:pt x="3647169" y="912862"/>
                  </a:cubicBezTo>
                  <a:cubicBezTo>
                    <a:pt x="3641834" y="918197"/>
                    <a:pt x="3634598" y="921194"/>
                    <a:pt x="3627053" y="921194"/>
                  </a:cubicBezTo>
                  <a:lnTo>
                    <a:pt x="28448" y="921194"/>
                  </a:lnTo>
                  <a:cubicBezTo>
                    <a:pt x="20903" y="921194"/>
                    <a:pt x="13667" y="918197"/>
                    <a:pt x="8332" y="912862"/>
                  </a:cubicBezTo>
                  <a:cubicBezTo>
                    <a:pt x="2997" y="907527"/>
                    <a:pt x="0" y="900292"/>
                    <a:pt x="0" y="892747"/>
                  </a:cubicBezTo>
                  <a:lnTo>
                    <a:pt x="0" y="28448"/>
                  </a:lnTo>
                  <a:cubicBezTo>
                    <a:pt x="0" y="20903"/>
                    <a:pt x="2997" y="13667"/>
                    <a:pt x="8332" y="8332"/>
                  </a:cubicBezTo>
                  <a:cubicBezTo>
                    <a:pt x="13667" y="2997"/>
                    <a:pt x="20903" y="0"/>
                    <a:pt x="28448"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g35c3d30e88a_1_587"/>
            <p:cNvSpPr txBox="1"/>
            <p:nvPr/>
          </p:nvSpPr>
          <p:spPr>
            <a:xfrm>
              <a:off x="0" y="-19050"/>
              <a:ext cx="3655500" cy="940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5" name="Google Shape;365;g35c3d30e88a_1_587"/>
          <p:cNvGrpSpPr/>
          <p:nvPr/>
        </p:nvGrpSpPr>
        <p:grpSpPr>
          <a:xfrm>
            <a:off x="783316" y="4684907"/>
            <a:ext cx="16721548" cy="4664727"/>
            <a:chOff x="0" y="-19050"/>
            <a:chExt cx="4404000" cy="1228562"/>
          </a:xfrm>
        </p:grpSpPr>
        <p:sp>
          <p:nvSpPr>
            <p:cNvPr id="366" name="Google Shape;366;g35c3d30e88a_1_587"/>
            <p:cNvSpPr/>
            <p:nvPr/>
          </p:nvSpPr>
          <p:spPr>
            <a:xfrm>
              <a:off x="0" y="0"/>
              <a:ext cx="4403982" cy="1209512"/>
            </a:xfrm>
            <a:custGeom>
              <a:rect b="b" l="l" r="r" t="t"/>
              <a:pathLst>
                <a:path extrusionOk="0" h="1209512" w="4403982">
                  <a:moveTo>
                    <a:pt x="23613" y="0"/>
                  </a:moveTo>
                  <a:lnTo>
                    <a:pt x="4380369" y="0"/>
                  </a:lnTo>
                  <a:cubicBezTo>
                    <a:pt x="4393410" y="0"/>
                    <a:pt x="4403982" y="10572"/>
                    <a:pt x="4403982" y="23613"/>
                  </a:cubicBezTo>
                  <a:lnTo>
                    <a:pt x="4403982" y="1185900"/>
                  </a:lnTo>
                  <a:cubicBezTo>
                    <a:pt x="4403982" y="1198941"/>
                    <a:pt x="4393410" y="1209512"/>
                    <a:pt x="4380369" y="1209512"/>
                  </a:cubicBezTo>
                  <a:lnTo>
                    <a:pt x="23613" y="1209512"/>
                  </a:lnTo>
                  <a:cubicBezTo>
                    <a:pt x="10572" y="1209512"/>
                    <a:pt x="0" y="1198941"/>
                    <a:pt x="0" y="1185900"/>
                  </a:cubicBezTo>
                  <a:lnTo>
                    <a:pt x="0" y="23613"/>
                  </a:lnTo>
                  <a:cubicBezTo>
                    <a:pt x="0" y="10572"/>
                    <a:pt x="10572" y="0"/>
                    <a:pt x="23613"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g35c3d30e88a_1_587"/>
            <p:cNvSpPr txBox="1"/>
            <p:nvPr/>
          </p:nvSpPr>
          <p:spPr>
            <a:xfrm>
              <a:off x="0" y="-19050"/>
              <a:ext cx="4404000" cy="1228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68" name="Google Shape;368;g35c3d30e88a_1_587"/>
          <p:cNvSpPr/>
          <p:nvPr/>
        </p:nvSpPr>
        <p:spPr>
          <a:xfrm rot="1517095">
            <a:off x="14870341" y="1457543"/>
            <a:ext cx="2588738" cy="2588738"/>
          </a:xfrm>
          <a:custGeom>
            <a:rect b="b" l="l" r="r" t="t"/>
            <a:pathLst>
              <a:path extrusionOk="0" h="2586435" w="2586435">
                <a:moveTo>
                  <a:pt x="0" y="0"/>
                </a:moveTo>
                <a:lnTo>
                  <a:pt x="2586435" y="0"/>
                </a:lnTo>
                <a:lnTo>
                  <a:pt x="2586435" y="2586435"/>
                </a:lnTo>
                <a:lnTo>
                  <a:pt x="0" y="2586435"/>
                </a:lnTo>
                <a:lnTo>
                  <a:pt x="0" y="0"/>
                </a:lnTo>
                <a:close/>
              </a:path>
            </a:pathLst>
          </a:custGeom>
          <a:blipFill rotWithShape="1">
            <a:blip r:embed="rId3">
              <a:alphaModFix/>
            </a:blip>
            <a:stretch>
              <a:fillRect b="0" l="0" r="0" t="0"/>
            </a:stretch>
          </a:blipFill>
          <a:ln>
            <a:noFill/>
          </a:ln>
        </p:spPr>
      </p:sp>
      <p:sp>
        <p:nvSpPr>
          <p:cNvPr id="369" name="Google Shape;369;g35c3d30e88a_1_587"/>
          <p:cNvSpPr txBox="1"/>
          <p:nvPr/>
        </p:nvSpPr>
        <p:spPr>
          <a:xfrm>
            <a:off x="1071708" y="1396168"/>
            <a:ext cx="13371300" cy="34191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199" u="none" cap="none" strike="noStrike">
                <a:solidFill>
                  <a:srgbClr val="FFFFFF"/>
                </a:solidFill>
                <a:latin typeface="Montserrat"/>
                <a:ea typeface="Montserrat"/>
                <a:cs typeface="Montserrat"/>
                <a:sym typeface="Montserrat"/>
              </a:rPr>
              <a:t>Hay 6 formas de realizar una llamada al sistema exec:</a:t>
            </a:r>
            <a:endParaRPr/>
          </a:p>
          <a:p>
            <a:pPr indent="-237489" lvl="1" marL="474978" marR="0" rtl="0" algn="l">
              <a:lnSpc>
                <a:spcPct val="130013"/>
              </a:lnSpc>
              <a:spcBef>
                <a:spcPts val="0"/>
              </a:spcBef>
              <a:spcAft>
                <a:spcPts val="0"/>
              </a:spcAft>
              <a:buClr>
                <a:srgbClr val="FFFFFF"/>
              </a:buClr>
              <a:buSzPts val="2199"/>
              <a:buFont typeface="Arial"/>
              <a:buChar char="•"/>
            </a:pPr>
            <a:r>
              <a:rPr b="0" i="0" lang="en-US" sz="2199" u="none" cap="none" strike="noStrike">
                <a:solidFill>
                  <a:srgbClr val="FFFFFF"/>
                </a:solidFill>
                <a:latin typeface="Montserrat"/>
                <a:ea typeface="Montserrat"/>
                <a:cs typeface="Montserrat"/>
                <a:sym typeface="Montserrat"/>
              </a:rPr>
              <a:t>int execl (</a:t>
            </a:r>
            <a:r>
              <a:rPr b="0" i="0" lang="en-US" sz="2199" u="none" cap="none" strike="noStrike">
                <a:solidFill>
                  <a:srgbClr val="FF3131"/>
                </a:solidFill>
                <a:latin typeface="Montserrat"/>
                <a:ea typeface="Montserrat"/>
                <a:cs typeface="Montserrat"/>
                <a:sym typeface="Montserrat"/>
              </a:rPr>
              <a:t>char *path</a:t>
            </a:r>
            <a:r>
              <a:rPr b="0" i="0" lang="en-US" sz="2199" u="none" cap="none" strike="noStrike">
                <a:solidFill>
                  <a:srgbClr val="FFFFFF"/>
                </a:solidFill>
                <a:latin typeface="Montserrat"/>
                <a:ea typeface="Montserrat"/>
                <a:cs typeface="Montserrat"/>
                <a:sym typeface="Montserrat"/>
              </a:rPr>
              <a:t>, </a:t>
            </a:r>
            <a:r>
              <a:rPr b="0" i="0" lang="en-US" sz="2199" u="none" cap="none" strike="noStrike">
                <a:solidFill>
                  <a:srgbClr val="FF66C4"/>
                </a:solidFill>
                <a:latin typeface="Montserrat"/>
                <a:ea typeface="Montserrat"/>
                <a:cs typeface="Montserrat"/>
                <a:sym typeface="Montserrat"/>
              </a:rPr>
              <a:t>char *arg0</a:t>
            </a:r>
            <a:r>
              <a:rPr b="0" i="0" lang="en-US" sz="2199" u="none" cap="none" strike="noStrike">
                <a:solidFill>
                  <a:srgbClr val="FFFFFF"/>
                </a:solidFill>
                <a:latin typeface="Montserrat"/>
                <a:ea typeface="Montserrat"/>
                <a:cs typeface="Montserrat"/>
                <a:sym typeface="Montserrat"/>
              </a:rPr>
              <a:t>, </a:t>
            </a:r>
            <a:r>
              <a:rPr b="0" i="0" lang="en-US" sz="2199" u="none" cap="none" strike="noStrike">
                <a:solidFill>
                  <a:srgbClr val="38B6FF"/>
                </a:solidFill>
                <a:latin typeface="Montserrat"/>
                <a:ea typeface="Montserrat"/>
                <a:cs typeface="Montserrat"/>
                <a:sym typeface="Montserrat"/>
              </a:rPr>
              <a:t>char *arg1, . . . ,char *argN</a:t>
            </a:r>
            <a:r>
              <a:rPr b="0" i="0" lang="en-US" sz="2199" u="none" cap="none" strike="noStrike">
                <a:solidFill>
                  <a:srgbClr val="FFFFFF"/>
                </a:solidFill>
                <a:latin typeface="Montserrat"/>
                <a:ea typeface="Montserrat"/>
                <a:cs typeface="Montserrat"/>
                <a:sym typeface="Montserrat"/>
              </a:rPr>
              <a:t>, char *null)</a:t>
            </a:r>
            <a:endParaRPr/>
          </a:p>
          <a:p>
            <a:pPr indent="-237489" lvl="1" marL="474978" marR="0" rtl="0" algn="l">
              <a:lnSpc>
                <a:spcPct val="130013"/>
              </a:lnSpc>
              <a:spcBef>
                <a:spcPts val="0"/>
              </a:spcBef>
              <a:spcAft>
                <a:spcPts val="0"/>
              </a:spcAft>
              <a:buClr>
                <a:srgbClr val="FFFFFF"/>
              </a:buClr>
              <a:buSzPts val="2199"/>
              <a:buFont typeface="Arial"/>
              <a:buChar char="•"/>
            </a:pPr>
            <a:r>
              <a:rPr b="0" i="0" lang="en-US" sz="2199" u="none" cap="none" strike="noStrike">
                <a:solidFill>
                  <a:srgbClr val="FFFFFF"/>
                </a:solidFill>
                <a:latin typeface="Montserrat"/>
                <a:ea typeface="Montserrat"/>
                <a:cs typeface="Montserrat"/>
                <a:sym typeface="Montserrat"/>
              </a:rPr>
              <a:t>int execlp (</a:t>
            </a:r>
            <a:r>
              <a:rPr b="0" i="0" lang="en-US" sz="2199" u="none" cap="none" strike="noStrike">
                <a:solidFill>
                  <a:srgbClr val="0CC0DF"/>
                </a:solidFill>
                <a:latin typeface="Montserrat"/>
                <a:ea typeface="Montserrat"/>
                <a:cs typeface="Montserrat"/>
                <a:sym typeface="Montserrat"/>
              </a:rPr>
              <a:t>char *file</a:t>
            </a:r>
            <a:r>
              <a:rPr b="0" i="0" lang="en-US" sz="2199" u="none" cap="none" strike="noStrike">
                <a:solidFill>
                  <a:srgbClr val="FFFFFF"/>
                </a:solidFill>
                <a:latin typeface="Montserrat"/>
                <a:ea typeface="Montserrat"/>
                <a:cs typeface="Montserrat"/>
                <a:sym typeface="Montserrat"/>
              </a:rPr>
              <a:t>, </a:t>
            </a:r>
            <a:r>
              <a:rPr b="0" i="0" lang="en-US" sz="2199" u="none" cap="none" strike="noStrike">
                <a:solidFill>
                  <a:srgbClr val="FF66C4"/>
                </a:solidFill>
                <a:latin typeface="Montserrat"/>
                <a:ea typeface="Montserrat"/>
                <a:cs typeface="Montserrat"/>
                <a:sym typeface="Montserrat"/>
              </a:rPr>
              <a:t>char *arg0</a:t>
            </a:r>
            <a:r>
              <a:rPr b="0" i="0" lang="en-US" sz="2199" u="none" cap="none" strike="noStrike">
                <a:solidFill>
                  <a:srgbClr val="FFFFFF"/>
                </a:solidFill>
                <a:latin typeface="Montserrat"/>
                <a:ea typeface="Montserrat"/>
                <a:cs typeface="Montserrat"/>
                <a:sym typeface="Montserrat"/>
              </a:rPr>
              <a:t>, </a:t>
            </a:r>
            <a:r>
              <a:rPr b="0" i="0" lang="en-US" sz="2199" u="none" cap="none" strike="noStrike">
                <a:solidFill>
                  <a:srgbClr val="38B6FF"/>
                </a:solidFill>
                <a:latin typeface="Montserrat"/>
                <a:ea typeface="Montserrat"/>
                <a:cs typeface="Montserrat"/>
                <a:sym typeface="Montserrat"/>
              </a:rPr>
              <a:t>char *arg1, . . . ,char *argN</a:t>
            </a:r>
            <a:r>
              <a:rPr b="0" i="0" lang="en-US" sz="2199" u="none" cap="none" strike="noStrike">
                <a:solidFill>
                  <a:srgbClr val="FFFFFF"/>
                </a:solidFill>
                <a:latin typeface="Montserrat"/>
                <a:ea typeface="Montserrat"/>
                <a:cs typeface="Montserrat"/>
                <a:sym typeface="Montserrat"/>
              </a:rPr>
              <a:t>, char *null)</a:t>
            </a:r>
            <a:endParaRPr/>
          </a:p>
          <a:p>
            <a:pPr indent="-237489" lvl="1" marL="474978" marR="0" rtl="0" algn="l">
              <a:lnSpc>
                <a:spcPct val="130013"/>
              </a:lnSpc>
              <a:spcBef>
                <a:spcPts val="0"/>
              </a:spcBef>
              <a:spcAft>
                <a:spcPts val="0"/>
              </a:spcAft>
              <a:buClr>
                <a:srgbClr val="FFFFFF"/>
              </a:buClr>
              <a:buSzPts val="2199"/>
              <a:buFont typeface="Arial"/>
              <a:buChar char="•"/>
            </a:pPr>
            <a:r>
              <a:rPr b="0" i="0" lang="en-US" sz="2199" u="none" cap="none" strike="noStrike">
                <a:solidFill>
                  <a:srgbClr val="FFFFFF"/>
                </a:solidFill>
                <a:latin typeface="Montserrat"/>
                <a:ea typeface="Montserrat"/>
                <a:cs typeface="Montserrat"/>
                <a:sym typeface="Montserrat"/>
              </a:rPr>
              <a:t>int execle (</a:t>
            </a:r>
            <a:r>
              <a:rPr b="0" i="0" lang="en-US" sz="2199" u="none" cap="none" strike="noStrike">
                <a:solidFill>
                  <a:srgbClr val="FF3131"/>
                </a:solidFill>
                <a:latin typeface="Montserrat"/>
                <a:ea typeface="Montserrat"/>
                <a:cs typeface="Montserrat"/>
                <a:sym typeface="Montserrat"/>
              </a:rPr>
              <a:t>char *path</a:t>
            </a:r>
            <a:r>
              <a:rPr b="0" i="0" lang="en-US" sz="2199" u="none" cap="none" strike="noStrike">
                <a:solidFill>
                  <a:srgbClr val="FFFFFF"/>
                </a:solidFill>
                <a:latin typeface="Montserrat"/>
                <a:ea typeface="Montserrat"/>
                <a:cs typeface="Montserrat"/>
                <a:sym typeface="Montserrat"/>
              </a:rPr>
              <a:t>,</a:t>
            </a:r>
            <a:r>
              <a:rPr b="0" i="0" lang="en-US" sz="2199" u="none" cap="none" strike="noStrike">
                <a:solidFill>
                  <a:srgbClr val="FF66C4"/>
                </a:solidFill>
                <a:latin typeface="Montserrat"/>
                <a:ea typeface="Montserrat"/>
                <a:cs typeface="Montserrat"/>
                <a:sym typeface="Montserrat"/>
              </a:rPr>
              <a:t> char *arg0</a:t>
            </a:r>
            <a:r>
              <a:rPr b="0" i="0" lang="en-US" sz="2199" u="none" cap="none" strike="noStrike">
                <a:solidFill>
                  <a:srgbClr val="FFFFFF"/>
                </a:solidFill>
                <a:latin typeface="Montserrat"/>
                <a:ea typeface="Montserrat"/>
                <a:cs typeface="Montserrat"/>
                <a:sym typeface="Montserrat"/>
              </a:rPr>
              <a:t>, </a:t>
            </a:r>
            <a:r>
              <a:rPr b="0" i="0" lang="en-US" sz="2199" u="none" cap="none" strike="noStrike">
                <a:solidFill>
                  <a:srgbClr val="38B6FF"/>
                </a:solidFill>
                <a:latin typeface="Montserrat"/>
                <a:ea typeface="Montserrat"/>
                <a:cs typeface="Montserrat"/>
                <a:sym typeface="Montserrat"/>
              </a:rPr>
              <a:t>char *arg1, . . . ,char *argN</a:t>
            </a:r>
            <a:r>
              <a:rPr b="0" i="0" lang="en-US" sz="2199" u="none" cap="none" strike="noStrike">
                <a:solidFill>
                  <a:srgbClr val="FFFFFF"/>
                </a:solidFill>
                <a:latin typeface="Montserrat"/>
                <a:ea typeface="Montserrat"/>
                <a:cs typeface="Montserrat"/>
                <a:sym typeface="Montserrat"/>
              </a:rPr>
              <a:t>, char *null,</a:t>
            </a:r>
            <a:r>
              <a:rPr b="0" i="0" lang="en-US" sz="2199" u="none" cap="none" strike="noStrike">
                <a:solidFill>
                  <a:srgbClr val="5271FF"/>
                </a:solidFill>
                <a:latin typeface="Montserrat"/>
                <a:ea typeface="Montserrat"/>
                <a:cs typeface="Montserrat"/>
                <a:sym typeface="Montserrat"/>
              </a:rPr>
              <a:t> char *envp[]</a:t>
            </a:r>
            <a:r>
              <a:rPr b="0" i="0" lang="en-US" sz="2199" u="none" cap="none" strike="noStrike">
                <a:solidFill>
                  <a:srgbClr val="FFFFFF"/>
                </a:solidFill>
                <a:latin typeface="Montserrat"/>
                <a:ea typeface="Montserrat"/>
                <a:cs typeface="Montserrat"/>
                <a:sym typeface="Montserrat"/>
              </a:rPr>
              <a:t>)</a:t>
            </a:r>
            <a:endParaRPr/>
          </a:p>
          <a:p>
            <a:pPr indent="-237489" lvl="1" marL="474978" marR="0" rtl="0" algn="l">
              <a:lnSpc>
                <a:spcPct val="130013"/>
              </a:lnSpc>
              <a:spcBef>
                <a:spcPts val="0"/>
              </a:spcBef>
              <a:spcAft>
                <a:spcPts val="0"/>
              </a:spcAft>
              <a:buClr>
                <a:srgbClr val="FFFFFF"/>
              </a:buClr>
              <a:buSzPts val="2199"/>
              <a:buFont typeface="Arial"/>
              <a:buChar char="•"/>
            </a:pPr>
            <a:r>
              <a:rPr b="0" i="0" lang="en-US" sz="2199" u="none" cap="none" strike="noStrike">
                <a:solidFill>
                  <a:srgbClr val="FFFFFF"/>
                </a:solidFill>
                <a:latin typeface="Montserrat"/>
                <a:ea typeface="Montserrat"/>
                <a:cs typeface="Montserrat"/>
                <a:sym typeface="Montserrat"/>
              </a:rPr>
              <a:t>int execv (</a:t>
            </a:r>
            <a:r>
              <a:rPr b="0" i="0" lang="en-US" sz="2199" u="none" cap="none" strike="noStrike">
                <a:solidFill>
                  <a:srgbClr val="FF3131"/>
                </a:solidFill>
                <a:latin typeface="Montserrat"/>
                <a:ea typeface="Montserrat"/>
                <a:cs typeface="Montserrat"/>
                <a:sym typeface="Montserrat"/>
              </a:rPr>
              <a:t>char *path</a:t>
            </a:r>
            <a:r>
              <a:rPr b="0" i="0" lang="en-US" sz="2199" u="none" cap="none" strike="noStrike">
                <a:solidFill>
                  <a:srgbClr val="FFFFFF"/>
                </a:solidFill>
                <a:latin typeface="Montserrat"/>
                <a:ea typeface="Montserrat"/>
                <a:cs typeface="Montserrat"/>
                <a:sym typeface="Montserrat"/>
              </a:rPr>
              <a:t>, </a:t>
            </a:r>
            <a:r>
              <a:rPr b="0" i="0" lang="en-US" sz="2199" u="none" cap="none" strike="noStrike">
                <a:solidFill>
                  <a:srgbClr val="8C52FF"/>
                </a:solidFill>
                <a:latin typeface="Montserrat"/>
                <a:ea typeface="Montserrat"/>
                <a:cs typeface="Montserrat"/>
                <a:sym typeface="Montserrat"/>
              </a:rPr>
              <a:t>char *argv[]</a:t>
            </a:r>
            <a:r>
              <a:rPr b="0" i="0" lang="en-US" sz="2199" u="none" cap="none" strike="noStrike">
                <a:solidFill>
                  <a:srgbClr val="FFFFFF"/>
                </a:solidFill>
                <a:latin typeface="Montserrat"/>
                <a:ea typeface="Montserrat"/>
                <a:cs typeface="Montserrat"/>
                <a:sym typeface="Montserrat"/>
              </a:rPr>
              <a:t>)</a:t>
            </a:r>
            <a:endParaRPr/>
          </a:p>
          <a:p>
            <a:pPr indent="-237489" lvl="1" marL="474978" marR="0" rtl="0" algn="l">
              <a:lnSpc>
                <a:spcPct val="130013"/>
              </a:lnSpc>
              <a:spcBef>
                <a:spcPts val="0"/>
              </a:spcBef>
              <a:spcAft>
                <a:spcPts val="0"/>
              </a:spcAft>
              <a:buClr>
                <a:srgbClr val="FFFFFF"/>
              </a:buClr>
              <a:buSzPts val="2199"/>
              <a:buFont typeface="Arial"/>
              <a:buChar char="•"/>
            </a:pPr>
            <a:r>
              <a:rPr b="0" i="0" lang="en-US" sz="2199" u="none" cap="none" strike="noStrike">
                <a:solidFill>
                  <a:srgbClr val="FFFFFF"/>
                </a:solidFill>
                <a:latin typeface="Montserrat"/>
                <a:ea typeface="Montserrat"/>
                <a:cs typeface="Montserrat"/>
                <a:sym typeface="Montserrat"/>
              </a:rPr>
              <a:t>int execvp (</a:t>
            </a:r>
            <a:r>
              <a:rPr b="0" i="0" lang="en-US" sz="2199" u="none" cap="none" strike="noStrike">
                <a:solidFill>
                  <a:srgbClr val="0CC0DF"/>
                </a:solidFill>
                <a:latin typeface="Montserrat"/>
                <a:ea typeface="Montserrat"/>
                <a:cs typeface="Montserrat"/>
                <a:sym typeface="Montserrat"/>
              </a:rPr>
              <a:t>char *file</a:t>
            </a:r>
            <a:r>
              <a:rPr b="0" i="0" lang="en-US" sz="2199" u="none" cap="none" strike="noStrike">
                <a:solidFill>
                  <a:srgbClr val="FFFFFF"/>
                </a:solidFill>
                <a:latin typeface="Montserrat"/>
                <a:ea typeface="Montserrat"/>
                <a:cs typeface="Montserrat"/>
                <a:sym typeface="Montserrat"/>
              </a:rPr>
              <a:t>,</a:t>
            </a:r>
            <a:r>
              <a:rPr b="0" i="0" lang="en-US" sz="2199" u="none" cap="none" strike="noStrike">
                <a:solidFill>
                  <a:srgbClr val="8C52FF"/>
                </a:solidFill>
                <a:latin typeface="Montserrat"/>
                <a:ea typeface="Montserrat"/>
                <a:cs typeface="Montserrat"/>
                <a:sym typeface="Montserrat"/>
              </a:rPr>
              <a:t> char *argv[]</a:t>
            </a:r>
            <a:r>
              <a:rPr b="0" i="0" lang="en-US" sz="2199" u="none" cap="none" strike="noStrike">
                <a:solidFill>
                  <a:srgbClr val="FFFFFF"/>
                </a:solidFill>
                <a:latin typeface="Montserrat"/>
                <a:ea typeface="Montserrat"/>
                <a:cs typeface="Montserrat"/>
                <a:sym typeface="Montserrat"/>
              </a:rPr>
              <a:t>)</a:t>
            </a:r>
            <a:endParaRPr/>
          </a:p>
          <a:p>
            <a:pPr indent="-237489" lvl="1" marL="474978" marR="0" rtl="0" algn="l">
              <a:lnSpc>
                <a:spcPct val="130013"/>
              </a:lnSpc>
              <a:spcBef>
                <a:spcPts val="0"/>
              </a:spcBef>
              <a:spcAft>
                <a:spcPts val="0"/>
              </a:spcAft>
              <a:buClr>
                <a:srgbClr val="FFFFFF"/>
              </a:buClr>
              <a:buSzPts val="2199"/>
              <a:buFont typeface="Arial"/>
              <a:buChar char="•"/>
            </a:pPr>
            <a:r>
              <a:rPr b="0" i="0" lang="en-US" sz="2199" u="none" cap="none" strike="noStrike">
                <a:solidFill>
                  <a:srgbClr val="FFFFFF"/>
                </a:solidFill>
                <a:latin typeface="Montserrat"/>
                <a:ea typeface="Montserrat"/>
                <a:cs typeface="Montserrat"/>
                <a:sym typeface="Montserrat"/>
              </a:rPr>
              <a:t>int execve (</a:t>
            </a:r>
            <a:r>
              <a:rPr b="0" i="0" lang="en-US" sz="2199" u="none" cap="none" strike="noStrike">
                <a:solidFill>
                  <a:srgbClr val="FF3131"/>
                </a:solidFill>
                <a:latin typeface="Montserrat"/>
                <a:ea typeface="Montserrat"/>
                <a:cs typeface="Montserrat"/>
                <a:sym typeface="Montserrat"/>
              </a:rPr>
              <a:t>char *path</a:t>
            </a:r>
            <a:r>
              <a:rPr b="0" i="0" lang="en-US" sz="2199" u="none" cap="none" strike="noStrike">
                <a:solidFill>
                  <a:srgbClr val="FFFFFF"/>
                </a:solidFill>
                <a:latin typeface="Montserrat"/>
                <a:ea typeface="Montserrat"/>
                <a:cs typeface="Montserrat"/>
                <a:sym typeface="Montserrat"/>
              </a:rPr>
              <a:t>, </a:t>
            </a:r>
            <a:r>
              <a:rPr b="0" i="0" lang="en-US" sz="2199" u="none" cap="none" strike="noStrike">
                <a:solidFill>
                  <a:srgbClr val="8C52FF"/>
                </a:solidFill>
                <a:latin typeface="Montserrat"/>
                <a:ea typeface="Montserrat"/>
                <a:cs typeface="Montserrat"/>
                <a:sym typeface="Montserrat"/>
              </a:rPr>
              <a:t>char *argv[]</a:t>
            </a:r>
            <a:r>
              <a:rPr b="0" i="0" lang="en-US" sz="2199" u="none" cap="none" strike="noStrike">
                <a:solidFill>
                  <a:srgbClr val="FFFFFF"/>
                </a:solidFill>
                <a:latin typeface="Montserrat"/>
                <a:ea typeface="Montserrat"/>
                <a:cs typeface="Montserrat"/>
                <a:sym typeface="Montserrat"/>
              </a:rPr>
              <a:t>, </a:t>
            </a:r>
            <a:r>
              <a:rPr b="0" i="0" lang="en-US" sz="2199" u="none" cap="none" strike="noStrike">
                <a:solidFill>
                  <a:srgbClr val="5271FF"/>
                </a:solidFill>
                <a:latin typeface="Montserrat"/>
                <a:ea typeface="Montserrat"/>
                <a:cs typeface="Montserrat"/>
                <a:sym typeface="Montserrat"/>
              </a:rPr>
              <a:t>char *envp[]</a:t>
            </a:r>
            <a:r>
              <a:rPr b="0" i="0" lang="en-US" sz="2199" u="none" cap="none" strike="noStrike">
                <a:solidFill>
                  <a:srgbClr val="FFFFFF"/>
                </a:solidFill>
                <a:latin typeface="Montserrat"/>
                <a:ea typeface="Montserrat"/>
                <a:cs typeface="Montserrat"/>
                <a:sym typeface="Montserrat"/>
              </a:rPr>
              <a:t>)</a:t>
            </a:r>
            <a:endParaRPr/>
          </a:p>
          <a:p>
            <a:pPr indent="0" lvl="0" marL="0" marR="0" rtl="0" algn="l">
              <a:lnSpc>
                <a:spcPct val="130013"/>
              </a:lnSpc>
              <a:spcBef>
                <a:spcPts val="0"/>
              </a:spcBef>
              <a:spcAft>
                <a:spcPts val="0"/>
              </a:spcAft>
              <a:buNone/>
            </a:pPr>
            <a:r>
              <a:t/>
            </a:r>
            <a:endParaRPr b="0" i="0" sz="2199" u="none" cap="none" strike="noStrike">
              <a:solidFill>
                <a:srgbClr val="FFFFFF"/>
              </a:solidFill>
              <a:latin typeface="Montserrat"/>
              <a:ea typeface="Montserrat"/>
              <a:cs typeface="Montserrat"/>
              <a:sym typeface="Montserrat"/>
            </a:endParaRPr>
          </a:p>
        </p:txBody>
      </p:sp>
      <p:sp>
        <p:nvSpPr>
          <p:cNvPr id="370" name="Google Shape;370;g35c3d30e88a_1_587"/>
          <p:cNvSpPr txBox="1"/>
          <p:nvPr/>
        </p:nvSpPr>
        <p:spPr>
          <a:xfrm>
            <a:off x="1071708" y="5238592"/>
            <a:ext cx="15504600" cy="42990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199" u="none" cap="none" strike="noStrike">
                <a:solidFill>
                  <a:srgbClr val="FFFFFF"/>
                </a:solidFill>
                <a:latin typeface="Montserrat"/>
                <a:ea typeface="Montserrat"/>
                <a:cs typeface="Montserrat"/>
                <a:sym typeface="Montserrat"/>
              </a:rPr>
              <a:t>Donde:</a:t>
            </a:r>
            <a:endParaRPr/>
          </a:p>
          <a:p>
            <a:pPr indent="-237489" lvl="1" marL="474978" marR="0" rtl="0" algn="l">
              <a:lnSpc>
                <a:spcPct val="130013"/>
              </a:lnSpc>
              <a:spcBef>
                <a:spcPts val="0"/>
              </a:spcBef>
              <a:spcAft>
                <a:spcPts val="0"/>
              </a:spcAft>
              <a:buClr>
                <a:srgbClr val="FF3131"/>
              </a:buClr>
              <a:buSzPts val="2199"/>
              <a:buFont typeface="Arial"/>
              <a:buChar char="•"/>
            </a:pPr>
            <a:r>
              <a:rPr b="0" i="0" lang="en-US" sz="2199" u="none" cap="none" strike="noStrike">
                <a:solidFill>
                  <a:srgbClr val="FF3131"/>
                </a:solidFill>
                <a:latin typeface="Montserrat"/>
                <a:ea typeface="Montserrat"/>
                <a:cs typeface="Montserrat"/>
                <a:sym typeface="Montserrat"/>
              </a:rPr>
              <a:t>path </a:t>
            </a:r>
            <a:r>
              <a:rPr b="0" i="0" lang="en-US" sz="2199" u="none" cap="none" strike="noStrike">
                <a:solidFill>
                  <a:srgbClr val="FFFFFF"/>
                </a:solidFill>
                <a:latin typeface="Montserrat"/>
                <a:ea typeface="Montserrat"/>
                <a:cs typeface="Montserrat"/>
                <a:sym typeface="Montserrat"/>
              </a:rPr>
              <a:t>= ruta del ejecutable del nuevo programa a ejecutar.</a:t>
            </a:r>
            <a:endParaRPr/>
          </a:p>
          <a:p>
            <a:pPr indent="-237489" lvl="1" marL="474978" marR="0" rtl="0" algn="l">
              <a:lnSpc>
                <a:spcPct val="130013"/>
              </a:lnSpc>
              <a:spcBef>
                <a:spcPts val="0"/>
              </a:spcBef>
              <a:spcAft>
                <a:spcPts val="0"/>
              </a:spcAft>
              <a:buClr>
                <a:srgbClr val="0CC0DF"/>
              </a:buClr>
              <a:buSzPts val="2199"/>
              <a:buFont typeface="Arial"/>
              <a:buChar char="•"/>
            </a:pPr>
            <a:r>
              <a:rPr b="0" i="0" lang="en-US" sz="2199" u="none" cap="none" strike="noStrike">
                <a:solidFill>
                  <a:srgbClr val="0CC0DF"/>
                </a:solidFill>
                <a:latin typeface="Montserrat"/>
                <a:ea typeface="Montserrat"/>
                <a:cs typeface="Montserrat"/>
                <a:sym typeface="Montserrat"/>
              </a:rPr>
              <a:t>file </a:t>
            </a:r>
            <a:r>
              <a:rPr b="0" i="0" lang="en-US" sz="2199" u="none" cap="none" strike="noStrike">
                <a:solidFill>
                  <a:srgbClr val="FFFFFF"/>
                </a:solidFill>
                <a:latin typeface="Montserrat"/>
                <a:ea typeface="Montserrat"/>
                <a:cs typeface="Montserrat"/>
                <a:sym typeface="Montserrat"/>
              </a:rPr>
              <a:t>= nombre del nuevo programa a ejecutar. </a:t>
            </a:r>
            <a:endParaRPr/>
          </a:p>
          <a:p>
            <a:pPr indent="-237489" lvl="1" marL="474978" marR="0" rtl="0" algn="l">
              <a:lnSpc>
                <a:spcPct val="130013"/>
              </a:lnSpc>
              <a:spcBef>
                <a:spcPts val="0"/>
              </a:spcBef>
              <a:spcAft>
                <a:spcPts val="0"/>
              </a:spcAft>
              <a:buClr>
                <a:srgbClr val="FF66C4"/>
              </a:buClr>
              <a:buSzPts val="2199"/>
              <a:buFont typeface="Arial"/>
              <a:buChar char="•"/>
            </a:pPr>
            <a:r>
              <a:rPr b="0" i="0" lang="en-US" sz="2199" u="none" cap="none" strike="noStrike">
                <a:solidFill>
                  <a:srgbClr val="FF66C4"/>
                </a:solidFill>
                <a:latin typeface="Montserrat"/>
                <a:ea typeface="Montserrat"/>
                <a:cs typeface="Montserrat"/>
                <a:sym typeface="Montserrat"/>
              </a:rPr>
              <a:t>arg0 </a:t>
            </a:r>
            <a:r>
              <a:rPr b="0" i="0" lang="en-US" sz="2199" u="none" cap="none" strike="noStrike">
                <a:solidFill>
                  <a:srgbClr val="FFFFFF"/>
                </a:solidFill>
                <a:latin typeface="Montserrat"/>
                <a:ea typeface="Montserrat"/>
                <a:cs typeface="Montserrat"/>
                <a:sym typeface="Montserrat"/>
              </a:rPr>
              <a:t>= primer argumento del programa. Por convención suele asignarse el nombre del programa sin la trayectoria. </a:t>
            </a:r>
            <a:endParaRPr/>
          </a:p>
          <a:p>
            <a:pPr indent="-237489" lvl="1" marL="474978" marR="0" rtl="0" algn="l">
              <a:lnSpc>
                <a:spcPct val="130013"/>
              </a:lnSpc>
              <a:spcBef>
                <a:spcPts val="0"/>
              </a:spcBef>
              <a:spcAft>
                <a:spcPts val="0"/>
              </a:spcAft>
              <a:buClr>
                <a:srgbClr val="43A1E0"/>
              </a:buClr>
              <a:buSzPts val="2199"/>
              <a:buFont typeface="Arial"/>
              <a:buChar char="•"/>
            </a:pPr>
            <a:r>
              <a:rPr b="0" i="0" lang="en-US" sz="2199" u="none" cap="none" strike="noStrike">
                <a:solidFill>
                  <a:srgbClr val="43A1E0"/>
                </a:solidFill>
                <a:latin typeface="Montserrat"/>
                <a:ea typeface="Montserrat"/>
                <a:cs typeface="Montserrat"/>
                <a:sym typeface="Montserrat"/>
              </a:rPr>
              <a:t>arg1 ... argN</a:t>
            </a:r>
            <a:r>
              <a:rPr b="0" i="0" lang="en-US" sz="2199" u="none" cap="none" strike="noStrike">
                <a:solidFill>
                  <a:srgbClr val="FFFFFF"/>
                </a:solidFill>
                <a:latin typeface="Montserrat"/>
                <a:ea typeface="Montserrat"/>
                <a:cs typeface="Montserrat"/>
                <a:sym typeface="Montserrat"/>
              </a:rPr>
              <a:t> = Conjunto de parámetros que recibe el programa para su ejecución. </a:t>
            </a:r>
            <a:endParaRPr/>
          </a:p>
          <a:p>
            <a:pPr indent="-237489" lvl="1" marL="474978" marR="0" rtl="0" algn="l">
              <a:lnSpc>
                <a:spcPct val="130013"/>
              </a:lnSpc>
              <a:spcBef>
                <a:spcPts val="0"/>
              </a:spcBef>
              <a:spcAft>
                <a:spcPts val="0"/>
              </a:spcAft>
              <a:buClr>
                <a:srgbClr val="8C52FF"/>
              </a:buClr>
              <a:buSzPts val="2199"/>
              <a:buFont typeface="Arial"/>
              <a:buChar char="•"/>
            </a:pPr>
            <a:r>
              <a:rPr b="0" i="0" lang="en-US" sz="2199" u="none" cap="none" strike="noStrike">
                <a:solidFill>
                  <a:srgbClr val="8C52FF"/>
                </a:solidFill>
                <a:latin typeface="Montserrat"/>
                <a:ea typeface="Montserrat"/>
                <a:cs typeface="Montserrat"/>
                <a:sym typeface="Montserrat"/>
              </a:rPr>
              <a:t>argv </a:t>
            </a:r>
            <a:r>
              <a:rPr b="0" i="0" lang="en-US" sz="2199" u="none" cap="none" strike="noStrike">
                <a:solidFill>
                  <a:srgbClr val="FFFFFF"/>
                </a:solidFill>
                <a:latin typeface="Montserrat"/>
                <a:ea typeface="Montserrat"/>
                <a:cs typeface="Montserrat"/>
                <a:sym typeface="Montserrat"/>
              </a:rPr>
              <a:t>= Matriz de punteros a cadenas de caracteres. Estas cadenas de caracteres constituyen la lista de argumentos disponibles para el nuevo programa. </a:t>
            </a:r>
            <a:endParaRPr/>
          </a:p>
          <a:p>
            <a:pPr indent="-237489" lvl="1" marL="474978" marR="0" rtl="0" algn="l">
              <a:lnSpc>
                <a:spcPct val="130013"/>
              </a:lnSpc>
              <a:spcBef>
                <a:spcPts val="0"/>
              </a:spcBef>
              <a:spcAft>
                <a:spcPts val="0"/>
              </a:spcAft>
              <a:buClr>
                <a:srgbClr val="5271FF"/>
              </a:buClr>
              <a:buSzPts val="2199"/>
              <a:buFont typeface="Arial"/>
              <a:buChar char="•"/>
            </a:pPr>
            <a:r>
              <a:rPr b="0" i="0" lang="en-US" sz="2199" u="none" cap="none" strike="noStrike">
                <a:solidFill>
                  <a:srgbClr val="5271FF"/>
                </a:solidFill>
                <a:latin typeface="Montserrat"/>
                <a:ea typeface="Montserrat"/>
                <a:cs typeface="Montserrat"/>
                <a:sym typeface="Montserrat"/>
              </a:rPr>
              <a:t>envp </a:t>
            </a:r>
            <a:r>
              <a:rPr b="0" i="0" lang="en-US" sz="2199" u="none" cap="none" strike="noStrike">
                <a:solidFill>
                  <a:srgbClr val="FFFFFF"/>
                </a:solidFill>
                <a:latin typeface="Montserrat"/>
                <a:ea typeface="Montserrat"/>
                <a:cs typeface="Montserrat"/>
                <a:sym typeface="Montserrat"/>
              </a:rPr>
              <a:t>= Matriz de punteros a cadenas de caracteres. Estas cadenas de caracteres constituyenelentorno de ejecución del nuevo programa.</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74" name="Shape 374"/>
        <p:cNvGrpSpPr/>
        <p:nvPr/>
      </p:nvGrpSpPr>
      <p:grpSpPr>
        <a:xfrm>
          <a:off x="0" y="0"/>
          <a:ext cx="0" cy="0"/>
          <a:chOff x="0" y="0"/>
          <a:chExt cx="0" cy="0"/>
        </a:xfrm>
      </p:grpSpPr>
      <p:sp>
        <p:nvSpPr>
          <p:cNvPr id="375" name="Google Shape;375;p10"/>
          <p:cNvSpPr/>
          <p:nvPr/>
        </p:nvSpPr>
        <p:spPr>
          <a:xfrm rot="-1473672">
            <a:off x="8514703" y="-4062449"/>
            <a:ext cx="25064564" cy="17089476"/>
          </a:xfrm>
          <a:custGeom>
            <a:rect b="b" l="l" r="r" t="t"/>
            <a:pathLst>
              <a:path extrusionOk="0" h="17089476" w="25064564">
                <a:moveTo>
                  <a:pt x="0" y="0"/>
                </a:moveTo>
                <a:lnTo>
                  <a:pt x="25064564" y="0"/>
                </a:lnTo>
                <a:lnTo>
                  <a:pt x="25064564" y="17089475"/>
                </a:lnTo>
                <a:lnTo>
                  <a:pt x="0" y="17089475"/>
                </a:lnTo>
                <a:lnTo>
                  <a:pt x="0" y="0"/>
                </a:lnTo>
                <a:close/>
              </a:path>
            </a:pathLst>
          </a:custGeom>
          <a:blipFill rotWithShape="1">
            <a:blip r:embed="rId3">
              <a:alphaModFix amt="46000"/>
            </a:blip>
            <a:stretch>
              <a:fillRect b="0" l="0" r="0" t="0"/>
            </a:stretch>
          </a:blipFill>
          <a:ln>
            <a:noFill/>
          </a:ln>
        </p:spPr>
      </p:sp>
      <p:sp>
        <p:nvSpPr>
          <p:cNvPr id="376" name="Google Shape;376;p10"/>
          <p:cNvSpPr/>
          <p:nvPr/>
        </p:nvSpPr>
        <p:spPr>
          <a:xfrm>
            <a:off x="10635698" y="2000602"/>
            <a:ext cx="7103216" cy="4963372"/>
          </a:xfrm>
          <a:custGeom>
            <a:rect b="b" l="l" r="r" t="t"/>
            <a:pathLst>
              <a:path extrusionOk="0" h="4963372" w="7103216">
                <a:moveTo>
                  <a:pt x="0" y="0"/>
                </a:moveTo>
                <a:lnTo>
                  <a:pt x="7103216" y="0"/>
                </a:lnTo>
                <a:lnTo>
                  <a:pt x="7103216" y="4963373"/>
                </a:lnTo>
                <a:lnTo>
                  <a:pt x="0" y="4963373"/>
                </a:lnTo>
                <a:lnTo>
                  <a:pt x="0" y="0"/>
                </a:lnTo>
                <a:close/>
              </a:path>
            </a:pathLst>
          </a:custGeom>
          <a:blipFill rotWithShape="1">
            <a:blip r:embed="rId4">
              <a:alphaModFix/>
            </a:blip>
            <a:stretch>
              <a:fillRect b="0" l="0" r="0" t="0"/>
            </a:stretch>
          </a:blipFill>
          <a:ln cap="sq" cmpd="sng" w="38100">
            <a:solidFill>
              <a:srgbClr val="FFFFFF"/>
            </a:solidFill>
            <a:prstDash val="solid"/>
            <a:miter lim="8000"/>
            <a:headEnd len="sm" w="sm" type="none"/>
            <a:tailEnd len="sm" w="sm" type="none"/>
          </a:ln>
        </p:spPr>
      </p:sp>
      <p:sp>
        <p:nvSpPr>
          <p:cNvPr id="377" name="Google Shape;377;p10"/>
          <p:cNvSpPr txBox="1"/>
          <p:nvPr/>
        </p:nvSpPr>
        <p:spPr>
          <a:xfrm>
            <a:off x="1535678" y="1019175"/>
            <a:ext cx="8454402" cy="1527175"/>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b="0" i="0" lang="en-US" sz="5000" u="none" cap="none" strike="noStrike">
                <a:solidFill>
                  <a:srgbClr val="FFFFFF"/>
                </a:solidFill>
                <a:latin typeface="Arial"/>
                <a:ea typeface="Arial"/>
                <a:cs typeface="Arial"/>
                <a:sym typeface="Arial"/>
              </a:rPr>
              <a:t>MODIFICANDO EL KERNEL</a:t>
            </a:r>
            <a:endParaRPr/>
          </a:p>
        </p:txBody>
      </p:sp>
      <p:grpSp>
        <p:nvGrpSpPr>
          <p:cNvPr id="378" name="Google Shape;378;p10"/>
          <p:cNvGrpSpPr/>
          <p:nvPr/>
        </p:nvGrpSpPr>
        <p:grpSpPr>
          <a:xfrm>
            <a:off x="1426120" y="2762781"/>
            <a:ext cx="8563960" cy="4201194"/>
            <a:chOff x="0" y="-28575"/>
            <a:chExt cx="2579868" cy="1265597"/>
          </a:xfrm>
        </p:grpSpPr>
        <p:sp>
          <p:nvSpPr>
            <p:cNvPr id="379" name="Google Shape;379;p10"/>
            <p:cNvSpPr/>
            <p:nvPr/>
          </p:nvSpPr>
          <p:spPr>
            <a:xfrm>
              <a:off x="0" y="0"/>
              <a:ext cx="2579868" cy="1237022"/>
            </a:xfrm>
            <a:custGeom>
              <a:rect b="b" l="l" r="r" t="t"/>
              <a:pathLst>
                <a:path extrusionOk="0" h="1237022" w="2579868">
                  <a:moveTo>
                    <a:pt x="46105" y="0"/>
                  </a:moveTo>
                  <a:lnTo>
                    <a:pt x="2533764" y="0"/>
                  </a:lnTo>
                  <a:cubicBezTo>
                    <a:pt x="2559227" y="0"/>
                    <a:pt x="2579868" y="20642"/>
                    <a:pt x="2579868" y="46105"/>
                  </a:cubicBezTo>
                  <a:lnTo>
                    <a:pt x="2579868" y="1190918"/>
                  </a:lnTo>
                  <a:cubicBezTo>
                    <a:pt x="2579868" y="1216381"/>
                    <a:pt x="2559227" y="1237022"/>
                    <a:pt x="2533764" y="1237022"/>
                  </a:cubicBezTo>
                  <a:lnTo>
                    <a:pt x="46105" y="1237022"/>
                  </a:lnTo>
                  <a:cubicBezTo>
                    <a:pt x="20642" y="1237022"/>
                    <a:pt x="0" y="1216381"/>
                    <a:pt x="0" y="1190918"/>
                  </a:cubicBezTo>
                  <a:lnTo>
                    <a:pt x="0" y="46105"/>
                  </a:lnTo>
                  <a:cubicBezTo>
                    <a:pt x="0" y="20642"/>
                    <a:pt x="20642" y="0"/>
                    <a:pt x="46105"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0"/>
            <p:cNvSpPr txBox="1"/>
            <p:nvPr/>
          </p:nvSpPr>
          <p:spPr>
            <a:xfrm>
              <a:off x="0" y="-28575"/>
              <a:ext cx="2579868" cy="1265597"/>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81" name="Google Shape;381;p10"/>
          <p:cNvSpPr txBox="1"/>
          <p:nvPr/>
        </p:nvSpPr>
        <p:spPr>
          <a:xfrm>
            <a:off x="1670239" y="3231882"/>
            <a:ext cx="8045699" cy="3597161"/>
          </a:xfrm>
          <a:prstGeom prst="rect">
            <a:avLst/>
          </a:prstGeom>
          <a:noFill/>
          <a:ln>
            <a:noFill/>
          </a:ln>
        </p:spPr>
        <p:txBody>
          <a:bodyPr anchorCtr="0" anchor="t" bIns="0" lIns="0" spcFirstLastPara="1" rIns="0" wrap="square" tIns="0">
            <a:spAutoFit/>
          </a:bodyPr>
          <a:lstStyle/>
          <a:p>
            <a:pPr indent="0" lvl="0" marL="0" marR="0" rtl="0" algn="just">
              <a:lnSpc>
                <a:spcPct val="129989"/>
              </a:lnSpc>
              <a:spcBef>
                <a:spcPts val="0"/>
              </a:spcBef>
              <a:spcAft>
                <a:spcPts val="0"/>
              </a:spcAft>
              <a:buNone/>
            </a:pPr>
            <a:r>
              <a:rPr b="1" i="0" lang="en-US" sz="1884" u="none" cap="none" strike="noStrike">
                <a:solidFill>
                  <a:srgbClr val="FFFFFF"/>
                </a:solidFill>
                <a:latin typeface="Montserrat"/>
                <a:ea typeface="Montserrat"/>
                <a:cs typeface="Montserrat"/>
                <a:sym typeface="Montserrat"/>
              </a:rPr>
              <a:t>Obtener el Código Fuente del Kernel</a:t>
            </a:r>
            <a:endParaRPr/>
          </a:p>
          <a:p>
            <a:pPr indent="-203378" lvl="1" marL="406756" marR="0" rtl="0" algn="just">
              <a:lnSpc>
                <a:spcPct val="129989"/>
              </a:lnSpc>
              <a:spcBef>
                <a:spcPts val="0"/>
              </a:spcBef>
              <a:spcAft>
                <a:spcPts val="0"/>
              </a:spcAft>
              <a:buClr>
                <a:srgbClr val="FFFFFF"/>
              </a:buClr>
              <a:buSzPts val="1884"/>
              <a:buFont typeface="Arial"/>
              <a:buChar char="•"/>
            </a:pPr>
            <a:r>
              <a:rPr b="0" i="0" lang="en-US" sz="1884" u="none" cap="none" strike="noStrike">
                <a:solidFill>
                  <a:srgbClr val="FFFFFF"/>
                </a:solidFill>
                <a:latin typeface="Montserrat"/>
                <a:ea typeface="Montserrat"/>
                <a:cs typeface="Montserrat"/>
                <a:sym typeface="Montserrat"/>
              </a:rPr>
              <a:t>Comenzar descargando la versión más reciente del código fuente del kernel desde </a:t>
            </a:r>
            <a:r>
              <a:rPr b="1" i="1" lang="en-US" sz="1884" u="sng" cap="none" strike="noStrike">
                <a:solidFill>
                  <a:srgbClr val="ACFDDB"/>
                </a:solidFill>
                <a:latin typeface="Montserrat"/>
                <a:ea typeface="Montserrat"/>
                <a:cs typeface="Montserrat"/>
                <a:sym typeface="Montserrat"/>
                <a:hlinkClick r:id="rId5">
                  <a:extLst>
                    <a:ext uri="{A12FA001-AC4F-418D-AE19-62706E023703}">
                      <ahyp:hlinkClr val="tx"/>
                    </a:ext>
                  </a:extLst>
                </a:hlinkClick>
              </a:rPr>
              <a:t>kernel.org</a:t>
            </a:r>
            <a:r>
              <a:rPr b="0" i="0" lang="en-US" sz="1884" u="none" cap="none" strike="noStrike">
                <a:solidFill>
                  <a:srgbClr val="FFFFFF"/>
                </a:solidFill>
                <a:latin typeface="Montserrat"/>
                <a:ea typeface="Montserrat"/>
                <a:cs typeface="Montserrat"/>
                <a:sym typeface="Montserrat"/>
              </a:rPr>
              <a:t>. Esto se puede hacer mediante comandos de terminal o desde el navegador. Una vez descargado, se debe descomprimir el archivo para acceder a los archivos de código fuente.</a:t>
            </a:r>
            <a:endParaRPr/>
          </a:p>
          <a:p>
            <a:pPr indent="0" lvl="0" marL="0" marR="0" rtl="0" algn="just">
              <a:lnSpc>
                <a:spcPct val="129989"/>
              </a:lnSpc>
              <a:spcBef>
                <a:spcPts val="0"/>
              </a:spcBef>
              <a:spcAft>
                <a:spcPts val="0"/>
              </a:spcAft>
              <a:buNone/>
            </a:pPr>
            <a:r>
              <a:t/>
            </a:r>
            <a:endParaRPr b="0" i="0" sz="1884" u="none" cap="none" strike="noStrike">
              <a:solidFill>
                <a:srgbClr val="FFFFFF"/>
              </a:solidFill>
              <a:latin typeface="Montserrat"/>
              <a:ea typeface="Montserrat"/>
              <a:cs typeface="Montserrat"/>
              <a:sym typeface="Montserrat"/>
            </a:endParaRPr>
          </a:p>
          <a:p>
            <a:pPr indent="0" lvl="0" marL="0" marR="0" rtl="0" algn="just">
              <a:lnSpc>
                <a:spcPct val="129989"/>
              </a:lnSpc>
              <a:spcBef>
                <a:spcPts val="0"/>
              </a:spcBef>
              <a:spcAft>
                <a:spcPts val="0"/>
              </a:spcAft>
              <a:buNone/>
            </a:pPr>
            <a:r>
              <a:rPr b="1" i="0" lang="en-US" sz="1884" u="none" cap="none" strike="noStrike">
                <a:solidFill>
                  <a:srgbClr val="FFFFFF"/>
                </a:solidFill>
                <a:latin typeface="Montserrat"/>
                <a:ea typeface="Montserrat"/>
                <a:cs typeface="Montserrat"/>
                <a:sym typeface="Montserrat"/>
              </a:rPr>
              <a:t>Instalar Dependencias Necesarias:</a:t>
            </a:r>
            <a:endParaRPr/>
          </a:p>
          <a:p>
            <a:pPr indent="-203378" lvl="1" marL="406756" marR="0" rtl="0" algn="just">
              <a:lnSpc>
                <a:spcPct val="129989"/>
              </a:lnSpc>
              <a:spcBef>
                <a:spcPts val="0"/>
              </a:spcBef>
              <a:spcAft>
                <a:spcPts val="0"/>
              </a:spcAft>
              <a:buClr>
                <a:srgbClr val="FFFFFF"/>
              </a:buClr>
              <a:buSzPts val="1884"/>
              <a:buFont typeface="Arial"/>
              <a:buChar char="•"/>
            </a:pPr>
            <a:r>
              <a:rPr b="0" i="0" lang="en-US" sz="1884" u="none" cap="none" strike="noStrike">
                <a:solidFill>
                  <a:srgbClr val="FFFFFF"/>
                </a:solidFill>
                <a:latin typeface="Montserrat"/>
                <a:ea typeface="Montserrat"/>
                <a:cs typeface="Montserrat"/>
                <a:sym typeface="Montserrat"/>
              </a:rPr>
              <a:t>Antes de compilar el kernel, es esencial contar con todas las herramientas necesarias, incluyendo compiladores y bibliotecas</a:t>
            </a:r>
            <a:endParaRPr/>
          </a:p>
          <a:p>
            <a:pPr indent="0" lvl="0" marL="0" marR="0" rtl="0" algn="just">
              <a:lnSpc>
                <a:spcPct val="102388"/>
              </a:lnSpc>
              <a:spcBef>
                <a:spcPts val="0"/>
              </a:spcBef>
              <a:spcAft>
                <a:spcPts val="0"/>
              </a:spcAft>
              <a:buNone/>
            </a:pPr>
            <a:r>
              <a:t/>
            </a:r>
            <a:endParaRPr b="0" i="0" sz="1884" u="none" cap="none" strike="noStrike">
              <a:solidFill>
                <a:srgbClr val="FFFFFF"/>
              </a:solidFill>
              <a:latin typeface="Montserrat"/>
              <a:ea typeface="Montserrat"/>
              <a:cs typeface="Montserrat"/>
              <a:sym typeface="Montserrat"/>
            </a:endParaRPr>
          </a:p>
        </p:txBody>
      </p:sp>
      <p:grpSp>
        <p:nvGrpSpPr>
          <p:cNvPr id="382" name="Google Shape;382;p10"/>
          <p:cNvGrpSpPr/>
          <p:nvPr/>
        </p:nvGrpSpPr>
        <p:grpSpPr>
          <a:xfrm>
            <a:off x="1466369" y="7211738"/>
            <a:ext cx="9973061" cy="706174"/>
            <a:chOff x="0" y="-19050"/>
            <a:chExt cx="2832171" cy="200541"/>
          </a:xfrm>
        </p:grpSpPr>
        <p:sp>
          <p:nvSpPr>
            <p:cNvPr id="383" name="Google Shape;383;p10"/>
            <p:cNvSpPr/>
            <p:nvPr/>
          </p:nvSpPr>
          <p:spPr>
            <a:xfrm>
              <a:off x="0" y="0"/>
              <a:ext cx="2832171" cy="181491"/>
            </a:xfrm>
            <a:custGeom>
              <a:rect b="b" l="l" r="r" t="t"/>
              <a:pathLst>
                <a:path extrusionOk="0" h="181491" w="2832171">
                  <a:moveTo>
                    <a:pt x="17855" y="0"/>
                  </a:moveTo>
                  <a:lnTo>
                    <a:pt x="2814316" y="0"/>
                  </a:lnTo>
                  <a:cubicBezTo>
                    <a:pt x="2819052" y="0"/>
                    <a:pt x="2823593" y="1881"/>
                    <a:pt x="2826941" y="5229"/>
                  </a:cubicBezTo>
                  <a:cubicBezTo>
                    <a:pt x="2830290" y="8578"/>
                    <a:pt x="2832171" y="13119"/>
                    <a:pt x="2832171" y="17855"/>
                  </a:cubicBezTo>
                  <a:lnTo>
                    <a:pt x="2832171" y="163636"/>
                  </a:lnTo>
                  <a:cubicBezTo>
                    <a:pt x="2832171" y="168371"/>
                    <a:pt x="2830290" y="172913"/>
                    <a:pt x="2826941" y="176261"/>
                  </a:cubicBezTo>
                  <a:cubicBezTo>
                    <a:pt x="2823593" y="179610"/>
                    <a:pt x="2819052" y="181491"/>
                    <a:pt x="2814316" y="181491"/>
                  </a:cubicBezTo>
                  <a:lnTo>
                    <a:pt x="17855" y="181491"/>
                  </a:lnTo>
                  <a:cubicBezTo>
                    <a:pt x="13119" y="181491"/>
                    <a:pt x="8578" y="179610"/>
                    <a:pt x="5229" y="176261"/>
                  </a:cubicBezTo>
                  <a:cubicBezTo>
                    <a:pt x="1881" y="172913"/>
                    <a:pt x="0" y="168371"/>
                    <a:pt x="0" y="163636"/>
                  </a:cubicBezTo>
                  <a:lnTo>
                    <a:pt x="0" y="17855"/>
                  </a:lnTo>
                  <a:cubicBezTo>
                    <a:pt x="0" y="13119"/>
                    <a:pt x="1881" y="8578"/>
                    <a:pt x="5229" y="5229"/>
                  </a:cubicBezTo>
                  <a:cubicBezTo>
                    <a:pt x="8578" y="1881"/>
                    <a:pt x="13119" y="0"/>
                    <a:pt x="1785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0"/>
            <p:cNvSpPr txBox="1"/>
            <p:nvPr/>
          </p:nvSpPr>
          <p:spPr>
            <a:xfrm>
              <a:off x="0" y="-19050"/>
              <a:ext cx="2832171" cy="200541"/>
            </a:xfrm>
            <a:prstGeom prst="rect">
              <a:avLst/>
            </a:prstGeom>
            <a:noFill/>
            <a:ln>
              <a:noFill/>
            </a:ln>
          </p:spPr>
          <p:txBody>
            <a:bodyPr anchorCtr="0" anchor="ctr" bIns="33825" lIns="33825" spcFirstLastPara="1" rIns="33825" wrap="square" tIns="33825">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85" name="Google Shape;385;p10"/>
          <p:cNvSpPr/>
          <p:nvPr/>
        </p:nvSpPr>
        <p:spPr>
          <a:xfrm>
            <a:off x="1028700" y="7068750"/>
            <a:ext cx="3095934" cy="2743771"/>
          </a:xfrm>
          <a:custGeom>
            <a:rect b="b" l="l" r="r" t="t"/>
            <a:pathLst>
              <a:path extrusionOk="0" h="2743771" w="3095934">
                <a:moveTo>
                  <a:pt x="0" y="0"/>
                </a:moveTo>
                <a:lnTo>
                  <a:pt x="3095934" y="0"/>
                </a:lnTo>
                <a:lnTo>
                  <a:pt x="3095934" y="2743771"/>
                </a:lnTo>
                <a:lnTo>
                  <a:pt x="0" y="2743771"/>
                </a:lnTo>
                <a:lnTo>
                  <a:pt x="0" y="0"/>
                </a:lnTo>
                <a:close/>
              </a:path>
            </a:pathLst>
          </a:custGeom>
          <a:blipFill rotWithShape="1">
            <a:blip r:embed="rId6">
              <a:alphaModFix amt="94000"/>
            </a:blip>
            <a:stretch>
              <a:fillRect b="0" l="0" r="0" t="0"/>
            </a:stretch>
          </a:blipFill>
          <a:ln>
            <a:noFill/>
          </a:ln>
        </p:spPr>
      </p:sp>
      <p:grpSp>
        <p:nvGrpSpPr>
          <p:cNvPr id="386" name="Google Shape;386;p10"/>
          <p:cNvGrpSpPr/>
          <p:nvPr/>
        </p:nvGrpSpPr>
        <p:grpSpPr>
          <a:xfrm>
            <a:off x="1426120" y="7557785"/>
            <a:ext cx="10013310" cy="1998411"/>
            <a:chOff x="0" y="-19050"/>
            <a:chExt cx="2843601" cy="567513"/>
          </a:xfrm>
        </p:grpSpPr>
        <p:sp>
          <p:nvSpPr>
            <p:cNvPr id="387" name="Google Shape;387;p10"/>
            <p:cNvSpPr/>
            <p:nvPr/>
          </p:nvSpPr>
          <p:spPr>
            <a:xfrm>
              <a:off x="0" y="0"/>
              <a:ext cx="2843601" cy="548463"/>
            </a:xfrm>
            <a:custGeom>
              <a:rect b="b" l="l" r="r" t="t"/>
              <a:pathLst>
                <a:path extrusionOk="0" h="548463" w="2843601">
                  <a:moveTo>
                    <a:pt x="17783" y="0"/>
                  </a:moveTo>
                  <a:lnTo>
                    <a:pt x="2825818" y="0"/>
                  </a:lnTo>
                  <a:cubicBezTo>
                    <a:pt x="2835640" y="0"/>
                    <a:pt x="2843601" y="7962"/>
                    <a:pt x="2843601" y="17783"/>
                  </a:cubicBezTo>
                  <a:lnTo>
                    <a:pt x="2843601" y="530680"/>
                  </a:lnTo>
                  <a:cubicBezTo>
                    <a:pt x="2843601" y="540501"/>
                    <a:pt x="2835640" y="548463"/>
                    <a:pt x="2825818" y="548463"/>
                  </a:cubicBezTo>
                  <a:lnTo>
                    <a:pt x="17783" y="548463"/>
                  </a:lnTo>
                  <a:cubicBezTo>
                    <a:pt x="7962" y="548463"/>
                    <a:pt x="0" y="540501"/>
                    <a:pt x="0" y="530680"/>
                  </a:cubicBezTo>
                  <a:lnTo>
                    <a:pt x="0" y="17783"/>
                  </a:lnTo>
                  <a:cubicBezTo>
                    <a:pt x="0" y="7962"/>
                    <a:pt x="7962" y="0"/>
                    <a:pt x="1778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0"/>
            <p:cNvSpPr txBox="1"/>
            <p:nvPr/>
          </p:nvSpPr>
          <p:spPr>
            <a:xfrm>
              <a:off x="0" y="-19050"/>
              <a:ext cx="2843601" cy="567513"/>
            </a:xfrm>
            <a:prstGeom prst="rect">
              <a:avLst/>
            </a:prstGeom>
            <a:noFill/>
            <a:ln>
              <a:noFill/>
            </a:ln>
          </p:spPr>
          <p:txBody>
            <a:bodyPr anchorCtr="0" anchor="ctr" bIns="33825" lIns="33825" spcFirstLastPara="1" rIns="33825" wrap="square" tIns="33825">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389" name="Google Shape;389;p10"/>
          <p:cNvCxnSpPr/>
          <p:nvPr/>
        </p:nvCxnSpPr>
        <p:spPr>
          <a:xfrm>
            <a:off x="1605193" y="7771832"/>
            <a:ext cx="9030504" cy="18080"/>
          </a:xfrm>
          <a:prstGeom prst="straightConnector1">
            <a:avLst/>
          </a:prstGeom>
          <a:noFill/>
          <a:ln cap="flat" cmpd="sng" w="9525">
            <a:solidFill>
              <a:srgbClr val="FFFFFF"/>
            </a:solidFill>
            <a:prstDash val="solid"/>
            <a:round/>
            <a:headEnd len="sm" w="sm" type="none"/>
            <a:tailEnd len="sm" w="sm" type="none"/>
          </a:ln>
        </p:spPr>
      </p:cxnSp>
      <p:sp>
        <p:nvSpPr>
          <p:cNvPr id="390" name="Google Shape;390;p10"/>
          <p:cNvSpPr txBox="1"/>
          <p:nvPr/>
        </p:nvSpPr>
        <p:spPr>
          <a:xfrm>
            <a:off x="1575875" y="7837527"/>
            <a:ext cx="9586210" cy="1131558"/>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575" u="none" cap="none" strike="noStrike">
                <a:solidFill>
                  <a:srgbClr val="FFFFFF"/>
                </a:solidFill>
                <a:latin typeface="Consolas"/>
                <a:ea typeface="Consolas"/>
                <a:cs typeface="Consolas"/>
                <a:sym typeface="Consolas"/>
              </a:rPr>
              <a:t>&gt; Instalar dependencias</a:t>
            </a:r>
            <a:endParaRPr/>
          </a:p>
          <a:p>
            <a:pPr indent="0" lvl="0" marL="0" marR="0" rtl="0" algn="l">
              <a:lnSpc>
                <a:spcPct val="140000"/>
              </a:lnSpc>
              <a:spcBef>
                <a:spcPts val="0"/>
              </a:spcBef>
              <a:spcAft>
                <a:spcPts val="0"/>
              </a:spcAft>
              <a:buNone/>
            </a:pPr>
            <a:r>
              <a:rPr b="1" i="0" lang="en-US" sz="1575" u="none" cap="none" strike="noStrike">
                <a:solidFill>
                  <a:srgbClr val="FFFFFF"/>
                </a:solidFill>
                <a:latin typeface="Consolas"/>
                <a:ea typeface="Consolas"/>
                <a:cs typeface="Consolas"/>
                <a:sym typeface="Consolas"/>
              </a:rPr>
              <a:t>$ </a:t>
            </a:r>
            <a:r>
              <a:rPr b="1" i="1" lang="en-US" sz="1575" u="none" cap="none" strike="noStrike">
                <a:solidFill>
                  <a:srgbClr val="FFFFFF"/>
                </a:solidFill>
                <a:latin typeface="Consolas"/>
                <a:ea typeface="Consolas"/>
                <a:cs typeface="Consolas"/>
                <a:sym typeface="Consolas"/>
              </a:rPr>
              <a:t>sudo apt-get install build-essential libncurses-dev bison flex libssl-dev libelf-dev</a:t>
            </a:r>
            <a:endParaRPr/>
          </a:p>
          <a:p>
            <a:pPr indent="0" lvl="0" marL="0" marR="0" rtl="0" algn="l">
              <a:lnSpc>
                <a:spcPct val="140000"/>
              </a:lnSpc>
              <a:spcBef>
                <a:spcPts val="0"/>
              </a:spcBef>
              <a:spcAft>
                <a:spcPts val="0"/>
              </a:spcAft>
              <a:buNone/>
            </a:pPr>
            <a:r>
              <a:t/>
            </a:r>
            <a:endParaRPr b="1" i="1" sz="1575" u="none" cap="none" strike="noStrike">
              <a:solidFill>
                <a:srgbClr val="FFFFFF"/>
              </a:solidFill>
              <a:latin typeface="Consolas"/>
              <a:ea typeface="Consolas"/>
              <a:cs typeface="Consolas"/>
              <a:sym typeface="Consolas"/>
            </a:endParaRPr>
          </a:p>
          <a:p>
            <a:pPr indent="0" lvl="0" marL="0" marR="0" rtl="0" algn="l">
              <a:lnSpc>
                <a:spcPct val="140000"/>
              </a:lnSpc>
              <a:spcBef>
                <a:spcPts val="0"/>
              </a:spcBef>
              <a:spcAft>
                <a:spcPts val="0"/>
              </a:spcAft>
              <a:buNone/>
            </a:pPr>
            <a:r>
              <a:t/>
            </a:r>
            <a:endParaRPr b="1" i="1" sz="1575" u="none" cap="none" strike="noStrike">
              <a:solidFill>
                <a:srgbClr val="FFFFFF"/>
              </a:solidFill>
              <a:latin typeface="Consolas"/>
              <a:ea typeface="Consolas"/>
              <a:cs typeface="Consolas"/>
              <a:sym typeface="Consola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94" name="Shape 394"/>
        <p:cNvGrpSpPr/>
        <p:nvPr/>
      </p:nvGrpSpPr>
      <p:grpSpPr>
        <a:xfrm>
          <a:off x="0" y="0"/>
          <a:ext cx="0" cy="0"/>
          <a:chOff x="0" y="0"/>
          <a:chExt cx="0" cy="0"/>
        </a:xfrm>
      </p:grpSpPr>
      <p:grpSp>
        <p:nvGrpSpPr>
          <p:cNvPr id="395" name="Google Shape;395;p11"/>
          <p:cNvGrpSpPr/>
          <p:nvPr/>
        </p:nvGrpSpPr>
        <p:grpSpPr>
          <a:xfrm>
            <a:off x="623125" y="741874"/>
            <a:ext cx="8415951" cy="8701501"/>
            <a:chOff x="0" y="-19050"/>
            <a:chExt cx="1696696" cy="1572371"/>
          </a:xfrm>
        </p:grpSpPr>
        <p:sp>
          <p:nvSpPr>
            <p:cNvPr id="396" name="Google Shape;396;p11"/>
            <p:cNvSpPr/>
            <p:nvPr/>
          </p:nvSpPr>
          <p:spPr>
            <a:xfrm>
              <a:off x="0" y="0"/>
              <a:ext cx="1696696" cy="1553321"/>
            </a:xfrm>
            <a:custGeom>
              <a:rect b="b" l="l" r="r" t="t"/>
              <a:pathLst>
                <a:path extrusionOk="0" h="1553321" w="1696696">
                  <a:moveTo>
                    <a:pt x="45996" y="0"/>
                  </a:moveTo>
                  <a:lnTo>
                    <a:pt x="1650700" y="0"/>
                  </a:lnTo>
                  <a:cubicBezTo>
                    <a:pt x="1676103" y="0"/>
                    <a:pt x="1696696" y="20593"/>
                    <a:pt x="1696696" y="45996"/>
                  </a:cubicBezTo>
                  <a:lnTo>
                    <a:pt x="1696696" y="1507325"/>
                  </a:lnTo>
                  <a:cubicBezTo>
                    <a:pt x="1696696" y="1532728"/>
                    <a:pt x="1676103" y="1553321"/>
                    <a:pt x="1650700" y="1553321"/>
                  </a:cubicBezTo>
                  <a:lnTo>
                    <a:pt x="45996" y="1553321"/>
                  </a:lnTo>
                  <a:cubicBezTo>
                    <a:pt x="20593" y="1553321"/>
                    <a:pt x="0" y="1532728"/>
                    <a:pt x="0" y="1507325"/>
                  </a:cubicBezTo>
                  <a:lnTo>
                    <a:pt x="0" y="45996"/>
                  </a:lnTo>
                  <a:cubicBezTo>
                    <a:pt x="0" y="20593"/>
                    <a:pt x="20593" y="0"/>
                    <a:pt x="45996" y="0"/>
                  </a:cubicBezTo>
                  <a:close/>
                </a:path>
              </a:pathLst>
            </a:custGeom>
            <a:solidFill>
              <a:srgbClr val="3725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1"/>
            <p:cNvSpPr txBox="1"/>
            <p:nvPr/>
          </p:nvSpPr>
          <p:spPr>
            <a:xfrm>
              <a:off x="0" y="-19050"/>
              <a:ext cx="1696696" cy="1572371"/>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98" name="Google Shape;398;p11"/>
          <p:cNvSpPr/>
          <p:nvPr/>
        </p:nvSpPr>
        <p:spPr>
          <a:xfrm>
            <a:off x="8809220" y="1028700"/>
            <a:ext cx="4375947" cy="3878183"/>
          </a:xfrm>
          <a:custGeom>
            <a:rect b="b" l="l" r="r" t="t"/>
            <a:pathLst>
              <a:path extrusionOk="0" h="3878183" w="4375947">
                <a:moveTo>
                  <a:pt x="0" y="0"/>
                </a:moveTo>
                <a:lnTo>
                  <a:pt x="4375947" y="0"/>
                </a:lnTo>
                <a:lnTo>
                  <a:pt x="4375947" y="3878183"/>
                </a:lnTo>
                <a:lnTo>
                  <a:pt x="0" y="3878183"/>
                </a:lnTo>
                <a:lnTo>
                  <a:pt x="0" y="0"/>
                </a:lnTo>
                <a:close/>
              </a:path>
            </a:pathLst>
          </a:custGeom>
          <a:blipFill rotWithShape="1">
            <a:blip r:embed="rId3">
              <a:alphaModFix amt="94000"/>
            </a:blip>
            <a:stretch>
              <a:fillRect b="0" l="0" r="0" t="0"/>
            </a:stretch>
          </a:blipFill>
          <a:ln>
            <a:noFill/>
          </a:ln>
        </p:spPr>
      </p:sp>
      <p:grpSp>
        <p:nvGrpSpPr>
          <p:cNvPr id="399" name="Google Shape;399;p11"/>
          <p:cNvGrpSpPr/>
          <p:nvPr/>
        </p:nvGrpSpPr>
        <p:grpSpPr>
          <a:xfrm>
            <a:off x="9370950" y="1719925"/>
            <a:ext cx="8488984" cy="7018941"/>
            <a:chOff x="0" y="-19050"/>
            <a:chExt cx="1705540" cy="1221918"/>
          </a:xfrm>
        </p:grpSpPr>
        <p:sp>
          <p:nvSpPr>
            <p:cNvPr id="400" name="Google Shape;400;p11"/>
            <p:cNvSpPr/>
            <p:nvPr/>
          </p:nvSpPr>
          <p:spPr>
            <a:xfrm>
              <a:off x="0" y="0"/>
              <a:ext cx="1705540" cy="1202868"/>
            </a:xfrm>
            <a:custGeom>
              <a:rect b="b" l="l" r="r" t="t"/>
              <a:pathLst>
                <a:path extrusionOk="0" h="1202868" w="1705540">
                  <a:moveTo>
                    <a:pt x="20976" y="0"/>
                  </a:moveTo>
                  <a:lnTo>
                    <a:pt x="1684564" y="0"/>
                  </a:lnTo>
                  <a:cubicBezTo>
                    <a:pt x="1696149" y="0"/>
                    <a:pt x="1705540" y="9391"/>
                    <a:pt x="1705540" y="20976"/>
                  </a:cubicBezTo>
                  <a:lnTo>
                    <a:pt x="1705540" y="1181892"/>
                  </a:lnTo>
                  <a:cubicBezTo>
                    <a:pt x="1705540" y="1193477"/>
                    <a:pt x="1696149" y="1202868"/>
                    <a:pt x="1684564" y="1202868"/>
                  </a:cubicBezTo>
                  <a:lnTo>
                    <a:pt x="20976" y="1202868"/>
                  </a:lnTo>
                  <a:cubicBezTo>
                    <a:pt x="9391" y="1202868"/>
                    <a:pt x="0" y="1193477"/>
                    <a:pt x="0" y="1181892"/>
                  </a:cubicBezTo>
                  <a:lnTo>
                    <a:pt x="0" y="20976"/>
                  </a:lnTo>
                  <a:cubicBezTo>
                    <a:pt x="0" y="9391"/>
                    <a:pt x="9391" y="0"/>
                    <a:pt x="2097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1"/>
            <p:cNvSpPr txBox="1"/>
            <p:nvPr/>
          </p:nvSpPr>
          <p:spPr>
            <a:xfrm>
              <a:off x="0" y="-19050"/>
              <a:ext cx="1705540" cy="1221918"/>
            </a:xfrm>
            <a:prstGeom prst="rect">
              <a:avLst/>
            </a:prstGeom>
            <a:noFill/>
            <a:ln>
              <a:noFill/>
            </a:ln>
          </p:spPr>
          <p:txBody>
            <a:bodyPr anchorCtr="0" anchor="ctr" bIns="58225" lIns="58225" spcFirstLastPara="1" rIns="58225" wrap="square" tIns="58225">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402" name="Google Shape;402;p11"/>
          <p:cNvCxnSpPr/>
          <p:nvPr/>
        </p:nvCxnSpPr>
        <p:spPr>
          <a:xfrm>
            <a:off x="9624064" y="2022472"/>
            <a:ext cx="7530888" cy="0"/>
          </a:xfrm>
          <a:prstGeom prst="straightConnector1">
            <a:avLst/>
          </a:prstGeom>
          <a:noFill/>
          <a:ln cap="flat" cmpd="sng" w="9525">
            <a:solidFill>
              <a:srgbClr val="FFFFFF"/>
            </a:solidFill>
            <a:prstDash val="solid"/>
            <a:round/>
            <a:headEnd len="sm" w="sm" type="none"/>
            <a:tailEnd len="sm" w="sm" type="none"/>
          </a:ln>
        </p:spPr>
      </p:cxnSp>
      <p:sp>
        <p:nvSpPr>
          <p:cNvPr id="403" name="Google Shape;403;p11"/>
          <p:cNvSpPr/>
          <p:nvPr/>
        </p:nvSpPr>
        <p:spPr>
          <a:xfrm>
            <a:off x="15414121" y="7411835"/>
            <a:ext cx="2258546" cy="2258546"/>
          </a:xfrm>
          <a:custGeom>
            <a:rect b="b" l="l" r="r" t="t"/>
            <a:pathLst>
              <a:path extrusionOk="0" h="2258546" w="2258546">
                <a:moveTo>
                  <a:pt x="0" y="0"/>
                </a:moveTo>
                <a:lnTo>
                  <a:pt x="2258546" y="0"/>
                </a:lnTo>
                <a:lnTo>
                  <a:pt x="2258546" y="2258547"/>
                </a:lnTo>
                <a:lnTo>
                  <a:pt x="0" y="2258547"/>
                </a:lnTo>
                <a:lnTo>
                  <a:pt x="0" y="0"/>
                </a:lnTo>
                <a:close/>
              </a:path>
            </a:pathLst>
          </a:custGeom>
          <a:blipFill rotWithShape="1">
            <a:blip r:embed="rId4">
              <a:alphaModFix/>
            </a:blip>
            <a:stretch>
              <a:fillRect b="0" l="0" r="0" t="0"/>
            </a:stretch>
          </a:blipFill>
          <a:ln>
            <a:noFill/>
          </a:ln>
        </p:spPr>
      </p:sp>
      <p:sp>
        <p:nvSpPr>
          <p:cNvPr id="404" name="Google Shape;404;p11"/>
          <p:cNvSpPr txBox="1"/>
          <p:nvPr/>
        </p:nvSpPr>
        <p:spPr>
          <a:xfrm>
            <a:off x="1028700" y="862149"/>
            <a:ext cx="7780520" cy="8070418"/>
          </a:xfrm>
          <a:prstGeom prst="rect">
            <a:avLst/>
          </a:prstGeom>
          <a:noFill/>
          <a:ln>
            <a:noFill/>
          </a:ln>
        </p:spPr>
        <p:txBody>
          <a:bodyPr anchorCtr="0" anchor="t" bIns="0" lIns="0" spcFirstLastPara="1" rIns="0" wrap="square" tIns="0">
            <a:spAutoFit/>
          </a:bodyPr>
          <a:lstStyle/>
          <a:p>
            <a:pPr indent="0" lvl="0" marL="0" marR="0" rtl="0" algn="l">
              <a:lnSpc>
                <a:spcPct val="107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lnSpc>
                <a:spcPct val="129988"/>
              </a:lnSpc>
              <a:spcBef>
                <a:spcPts val="0"/>
              </a:spcBef>
              <a:spcAft>
                <a:spcPts val="0"/>
              </a:spcAft>
              <a:buNone/>
            </a:pPr>
            <a:r>
              <a:rPr b="1" i="0" lang="en-US" sz="1684" u="none" cap="none" strike="noStrike">
                <a:solidFill>
                  <a:srgbClr val="FFFFFF"/>
                </a:solidFill>
                <a:latin typeface="Montserrat"/>
                <a:ea typeface="Montserrat"/>
                <a:cs typeface="Montserrat"/>
                <a:sym typeface="Montserrat"/>
              </a:rPr>
              <a:t>Configurar el Kernel:</a:t>
            </a:r>
            <a:endParaRPr/>
          </a:p>
          <a:p>
            <a:pPr indent="0" lvl="0" marL="0" marR="0" rtl="0" algn="l">
              <a:lnSpc>
                <a:spcPct val="114548"/>
              </a:lnSpc>
              <a:spcBef>
                <a:spcPts val="0"/>
              </a:spcBef>
              <a:spcAft>
                <a:spcPts val="0"/>
              </a:spcAft>
              <a:buNone/>
            </a:pPr>
            <a:r>
              <a:t/>
            </a:r>
            <a:endParaRPr b="1" i="0" sz="1684" u="none" cap="none" strike="noStrike">
              <a:solidFill>
                <a:srgbClr val="FFFFFF"/>
              </a:solidFill>
              <a:latin typeface="Montserrat"/>
              <a:ea typeface="Montserrat"/>
              <a:cs typeface="Montserrat"/>
              <a:sym typeface="Montserrat"/>
            </a:endParaRPr>
          </a:p>
          <a:p>
            <a:pPr indent="0" lvl="0" marL="0" marR="0" rtl="0" algn="l">
              <a:lnSpc>
                <a:spcPct val="129986"/>
              </a:lnSpc>
              <a:spcBef>
                <a:spcPts val="0"/>
              </a:spcBef>
              <a:spcAft>
                <a:spcPts val="0"/>
              </a:spcAft>
              <a:buNone/>
            </a:pPr>
            <a:r>
              <a:rPr b="0" i="0" lang="en-US" sz="1484" u="none" cap="none" strike="noStrike">
                <a:solidFill>
                  <a:srgbClr val="FFFFFF"/>
                </a:solidFill>
                <a:latin typeface="Montserrat"/>
                <a:ea typeface="Montserrat"/>
                <a:cs typeface="Montserrat"/>
                <a:sym typeface="Montserrat"/>
              </a:rPr>
              <a:t>Se gestiona a través de un archivo </a:t>
            </a:r>
            <a:r>
              <a:rPr b="0" i="0" lang="en-US" sz="1484" u="none" cap="none" strike="noStrike">
                <a:solidFill>
                  <a:srgbClr val="ACFDDB"/>
                </a:solidFill>
                <a:latin typeface="Montserrat"/>
                <a:ea typeface="Montserrat"/>
                <a:cs typeface="Montserrat"/>
                <a:sym typeface="Montserrat"/>
              </a:rPr>
              <a:t>.config</a:t>
            </a:r>
            <a:r>
              <a:rPr b="0" i="0" lang="en-US" sz="1484" u="none" cap="none" strike="noStrike">
                <a:solidFill>
                  <a:srgbClr val="FFFFFF"/>
                </a:solidFill>
                <a:latin typeface="Montserrat"/>
                <a:ea typeface="Montserrat"/>
                <a:cs typeface="Montserrat"/>
                <a:sym typeface="Montserrat"/>
              </a:rPr>
              <a:t>. Para facilitar este proceso, se puede utilizar el comando </a:t>
            </a:r>
            <a:r>
              <a:rPr b="0" i="0" lang="en-US" sz="1484" u="none" cap="none" strike="noStrike">
                <a:solidFill>
                  <a:srgbClr val="ACFDDB"/>
                </a:solidFill>
                <a:latin typeface="Montserrat"/>
                <a:ea typeface="Montserrat"/>
                <a:cs typeface="Montserrat"/>
                <a:sym typeface="Montserrat"/>
              </a:rPr>
              <a:t>localmodconfig</a:t>
            </a:r>
            <a:r>
              <a:rPr b="0" i="0" lang="en-US" sz="1484" u="none" cap="none" strike="noStrike">
                <a:solidFill>
                  <a:srgbClr val="FFFFFF"/>
                </a:solidFill>
                <a:latin typeface="Montserrat"/>
                <a:ea typeface="Montserrat"/>
                <a:cs typeface="Montserrat"/>
                <a:sym typeface="Montserrat"/>
              </a:rPr>
              <a:t>, que ajusta automáticamente el archivo para incluir solo los módulos del kernel actualmente cargados en el sistema. Sin embargo, es importante destacar que esta configuración hará que el kernel compilado sea específico para la máquina utilizada.</a:t>
            </a:r>
            <a:endParaRPr/>
          </a:p>
          <a:p>
            <a:pPr indent="0" lvl="0" marL="0" marR="0" rtl="0" algn="l">
              <a:lnSpc>
                <a:spcPct val="129986"/>
              </a:lnSpc>
              <a:spcBef>
                <a:spcPts val="0"/>
              </a:spcBef>
              <a:spcAft>
                <a:spcPts val="0"/>
              </a:spcAft>
              <a:buNone/>
            </a:pPr>
            <a:r>
              <a:t/>
            </a:r>
            <a:endParaRPr b="0" i="0" sz="1484" u="none" cap="none" strike="noStrike">
              <a:solidFill>
                <a:srgbClr val="FFFFFF"/>
              </a:solidFill>
              <a:latin typeface="Montserrat"/>
              <a:ea typeface="Montserrat"/>
              <a:cs typeface="Montserrat"/>
              <a:sym typeface="Montserrat"/>
            </a:endParaRPr>
          </a:p>
          <a:p>
            <a:pPr indent="0" lvl="0" marL="0" marR="0" rtl="0" algn="l">
              <a:lnSpc>
                <a:spcPct val="129986"/>
              </a:lnSpc>
              <a:spcBef>
                <a:spcPts val="0"/>
              </a:spcBef>
              <a:spcAft>
                <a:spcPts val="0"/>
              </a:spcAft>
              <a:buNone/>
            </a:pPr>
            <a:r>
              <a:rPr b="1" i="0" lang="en-US" sz="1484" u="none" cap="none" strike="noStrike">
                <a:solidFill>
                  <a:srgbClr val="FFFFFF"/>
                </a:solidFill>
                <a:latin typeface="Montserrat"/>
                <a:ea typeface="Montserrat"/>
                <a:cs typeface="Montserrat"/>
                <a:sym typeface="Montserrat"/>
              </a:rPr>
              <a:t>Compilar el Kernel:</a:t>
            </a:r>
            <a:endParaRPr/>
          </a:p>
          <a:p>
            <a:pPr indent="0" lvl="0" marL="0" marR="0" rtl="0" algn="l">
              <a:lnSpc>
                <a:spcPct val="129986"/>
              </a:lnSpc>
              <a:spcBef>
                <a:spcPts val="0"/>
              </a:spcBef>
              <a:spcAft>
                <a:spcPts val="0"/>
              </a:spcAft>
              <a:buNone/>
            </a:pPr>
            <a:r>
              <a:t/>
            </a:r>
            <a:endParaRPr b="1" i="0" sz="1484" u="none" cap="none" strike="noStrike">
              <a:solidFill>
                <a:srgbClr val="FFFFFF"/>
              </a:solidFill>
              <a:latin typeface="Montserrat"/>
              <a:ea typeface="Montserrat"/>
              <a:cs typeface="Montserrat"/>
              <a:sym typeface="Montserrat"/>
            </a:endParaRPr>
          </a:p>
          <a:p>
            <a:pPr indent="0" lvl="0" marL="0" marR="0" rtl="0" algn="l">
              <a:lnSpc>
                <a:spcPct val="129986"/>
              </a:lnSpc>
              <a:spcBef>
                <a:spcPts val="0"/>
              </a:spcBef>
              <a:spcAft>
                <a:spcPts val="0"/>
              </a:spcAft>
              <a:buNone/>
            </a:pPr>
            <a:r>
              <a:rPr b="0" i="0" lang="en-US" sz="1484" u="none" cap="none" strike="noStrike">
                <a:solidFill>
                  <a:srgbClr val="FFFFFF"/>
                </a:solidFill>
                <a:latin typeface="Montserrat"/>
                <a:ea typeface="Montserrat"/>
                <a:cs typeface="Montserrat"/>
                <a:sym typeface="Montserrat"/>
              </a:rPr>
              <a:t>Usar el comando:</a:t>
            </a:r>
            <a:endParaRPr/>
          </a:p>
          <a:p>
            <a:pPr indent="0" lvl="0" marL="0" marR="0" rtl="0" algn="l">
              <a:lnSpc>
                <a:spcPct val="129986"/>
              </a:lnSpc>
              <a:spcBef>
                <a:spcPts val="0"/>
              </a:spcBef>
              <a:spcAft>
                <a:spcPts val="0"/>
              </a:spcAft>
              <a:buNone/>
            </a:pPr>
            <a:r>
              <a:rPr b="0" i="0" lang="en-US" sz="1484" u="none" cap="none" strike="noStrike">
                <a:solidFill>
                  <a:srgbClr val="FFFFFF"/>
                </a:solidFill>
                <a:latin typeface="Montserrat"/>
                <a:ea typeface="Montserrat"/>
                <a:cs typeface="Montserrat"/>
                <a:sym typeface="Montserrat"/>
              </a:rPr>
              <a:t>$ fakeroot make</a:t>
            </a:r>
            <a:endParaRPr/>
          </a:p>
          <a:p>
            <a:pPr indent="0" lvl="0" marL="0" marR="0" rtl="0" algn="l">
              <a:lnSpc>
                <a:spcPct val="129986"/>
              </a:lnSpc>
              <a:spcBef>
                <a:spcPts val="0"/>
              </a:spcBef>
              <a:spcAft>
                <a:spcPts val="0"/>
              </a:spcAft>
              <a:buNone/>
            </a:pPr>
            <a:r>
              <a:t/>
            </a:r>
            <a:endParaRPr b="0" i="0" sz="1484" u="none" cap="none" strike="noStrike">
              <a:solidFill>
                <a:srgbClr val="FFFFFF"/>
              </a:solidFill>
              <a:latin typeface="Montserrat"/>
              <a:ea typeface="Montserrat"/>
              <a:cs typeface="Montserrat"/>
              <a:sym typeface="Montserrat"/>
            </a:endParaRPr>
          </a:p>
          <a:p>
            <a:pPr indent="0" lvl="0" marL="0" marR="0" rtl="0" algn="l">
              <a:lnSpc>
                <a:spcPct val="129986"/>
              </a:lnSpc>
              <a:spcBef>
                <a:spcPts val="0"/>
              </a:spcBef>
              <a:spcAft>
                <a:spcPts val="0"/>
              </a:spcAft>
              <a:buNone/>
            </a:pPr>
            <a:r>
              <a:rPr b="1" i="0" lang="en-US" sz="1484" u="none" cap="none" strike="noStrike">
                <a:solidFill>
                  <a:srgbClr val="ACFDDB"/>
                </a:solidFill>
                <a:latin typeface="Montserrat"/>
                <a:ea typeface="Montserrat"/>
                <a:cs typeface="Montserrat"/>
                <a:sym typeface="Montserrat"/>
              </a:rPr>
              <a:t>fakeroot </a:t>
            </a:r>
            <a:r>
              <a:rPr b="0" i="0" lang="en-US" sz="1484" u="none" cap="none" strike="noStrike">
                <a:solidFill>
                  <a:srgbClr val="FFFFFF"/>
                </a:solidFill>
                <a:latin typeface="Montserrat"/>
                <a:ea typeface="Montserrat"/>
                <a:cs typeface="Montserrat"/>
                <a:sym typeface="Montserrat"/>
              </a:rPr>
              <a:t>es una herramienta esencial que permite ejecutar comandos en un entorno simulado con permisos de superusuario, sin necesidad de tener realmente dichos permisos. Esto es particularmente útil al usar make, ya que facilita la creación de archivos con las propiedades y permisos de superusuario, simplificando así el proceso de construcción y empaquetado de software.</a:t>
            </a:r>
            <a:endParaRPr/>
          </a:p>
          <a:p>
            <a:pPr indent="0" lvl="0" marL="0" marR="0" rtl="0" algn="l">
              <a:lnSpc>
                <a:spcPct val="129986"/>
              </a:lnSpc>
              <a:spcBef>
                <a:spcPts val="0"/>
              </a:spcBef>
              <a:spcAft>
                <a:spcPts val="0"/>
              </a:spcAft>
              <a:buNone/>
            </a:pPr>
            <a:r>
              <a:t/>
            </a:r>
            <a:endParaRPr b="0" i="0" sz="1484" u="none" cap="none" strike="noStrike">
              <a:solidFill>
                <a:srgbClr val="FFFFFF"/>
              </a:solidFill>
              <a:latin typeface="Montserrat"/>
              <a:ea typeface="Montserrat"/>
              <a:cs typeface="Montserrat"/>
              <a:sym typeface="Montserrat"/>
            </a:endParaRPr>
          </a:p>
          <a:p>
            <a:pPr indent="0" lvl="0" marL="0" marR="0" rtl="0" algn="l">
              <a:lnSpc>
                <a:spcPct val="129986"/>
              </a:lnSpc>
              <a:spcBef>
                <a:spcPts val="0"/>
              </a:spcBef>
              <a:spcAft>
                <a:spcPts val="0"/>
              </a:spcAft>
              <a:buNone/>
            </a:pPr>
            <a:r>
              <a:rPr b="1" i="0" lang="en-US" sz="1484" u="none" cap="none" strike="noStrike">
                <a:solidFill>
                  <a:srgbClr val="FFFFFF"/>
                </a:solidFill>
                <a:latin typeface="Montserrat"/>
                <a:ea typeface="Montserrat"/>
                <a:cs typeface="Montserrat"/>
                <a:sym typeface="Montserrat"/>
              </a:rPr>
              <a:t>Instalar el Kernel:</a:t>
            </a:r>
            <a:endParaRPr/>
          </a:p>
          <a:p>
            <a:pPr indent="0" lvl="0" marL="0" marR="0" rtl="0" algn="l">
              <a:lnSpc>
                <a:spcPct val="129986"/>
              </a:lnSpc>
              <a:spcBef>
                <a:spcPts val="0"/>
              </a:spcBef>
              <a:spcAft>
                <a:spcPts val="0"/>
              </a:spcAft>
              <a:buNone/>
            </a:pPr>
            <a:r>
              <a:t/>
            </a:r>
            <a:endParaRPr b="1" i="0" sz="1484" u="none" cap="none" strike="noStrike">
              <a:solidFill>
                <a:srgbClr val="FFFFFF"/>
              </a:solidFill>
              <a:latin typeface="Montserrat"/>
              <a:ea typeface="Montserrat"/>
              <a:cs typeface="Montserrat"/>
              <a:sym typeface="Montserrat"/>
            </a:endParaRPr>
          </a:p>
          <a:p>
            <a:pPr indent="0" lvl="0" marL="0" marR="0" rtl="0" algn="l">
              <a:lnSpc>
                <a:spcPct val="129986"/>
              </a:lnSpc>
              <a:spcBef>
                <a:spcPts val="0"/>
              </a:spcBef>
              <a:spcAft>
                <a:spcPts val="0"/>
              </a:spcAft>
              <a:buNone/>
            </a:pPr>
            <a:r>
              <a:rPr b="0" i="0" lang="en-US" sz="1484" u="none" cap="none" strike="noStrike">
                <a:solidFill>
                  <a:srgbClr val="FFFFFF"/>
                </a:solidFill>
                <a:latin typeface="Montserrat"/>
                <a:ea typeface="Montserrat"/>
                <a:cs typeface="Montserrat"/>
                <a:sym typeface="Montserrat"/>
              </a:rPr>
              <a:t>Primero se </a:t>
            </a:r>
            <a:r>
              <a:rPr b="0" i="0" lang="en-US" sz="1484" u="none" cap="none" strike="noStrike">
                <a:solidFill>
                  <a:srgbClr val="ACFDDB"/>
                </a:solidFill>
                <a:latin typeface="Montserrat"/>
                <a:ea typeface="Montserrat"/>
                <a:cs typeface="Montserrat"/>
                <a:sym typeface="Montserrat"/>
              </a:rPr>
              <a:t>instalan los módulos</a:t>
            </a:r>
            <a:r>
              <a:rPr b="0" i="0" lang="en-US" sz="1484" u="none" cap="none" strike="noStrike">
                <a:solidFill>
                  <a:srgbClr val="FFFFFF"/>
                </a:solidFill>
                <a:latin typeface="Montserrat"/>
                <a:ea typeface="Montserrat"/>
                <a:cs typeface="Montserrat"/>
                <a:sym typeface="Montserrat"/>
              </a:rPr>
              <a:t> del kernel ejecutando:</a:t>
            </a:r>
            <a:endParaRPr/>
          </a:p>
          <a:p>
            <a:pPr indent="0" lvl="0" marL="0" marR="0" rtl="0" algn="l">
              <a:lnSpc>
                <a:spcPct val="129986"/>
              </a:lnSpc>
              <a:spcBef>
                <a:spcPts val="0"/>
              </a:spcBef>
              <a:spcAft>
                <a:spcPts val="0"/>
              </a:spcAft>
              <a:buNone/>
            </a:pPr>
            <a:r>
              <a:rPr b="0" i="0" lang="en-US" sz="1484" u="none" cap="none" strike="noStrike">
                <a:solidFill>
                  <a:srgbClr val="FFFFFF"/>
                </a:solidFill>
                <a:latin typeface="Montserrat"/>
                <a:ea typeface="Montserrat"/>
                <a:cs typeface="Montserrat"/>
                <a:sym typeface="Montserrat"/>
              </a:rPr>
              <a:t>$ sudo make modules_install</a:t>
            </a:r>
            <a:endParaRPr/>
          </a:p>
          <a:p>
            <a:pPr indent="0" lvl="0" marL="0" marR="0" rtl="0" algn="l">
              <a:lnSpc>
                <a:spcPct val="129986"/>
              </a:lnSpc>
              <a:spcBef>
                <a:spcPts val="0"/>
              </a:spcBef>
              <a:spcAft>
                <a:spcPts val="0"/>
              </a:spcAft>
              <a:buNone/>
            </a:pPr>
            <a:r>
              <a:t/>
            </a:r>
            <a:endParaRPr b="0" i="0" sz="1484" u="none" cap="none" strike="noStrike">
              <a:solidFill>
                <a:srgbClr val="FFFFFF"/>
              </a:solidFill>
              <a:latin typeface="Montserrat"/>
              <a:ea typeface="Montserrat"/>
              <a:cs typeface="Montserrat"/>
              <a:sym typeface="Montserrat"/>
            </a:endParaRPr>
          </a:p>
          <a:p>
            <a:pPr indent="0" lvl="0" marL="0" marR="0" rtl="0" algn="l">
              <a:lnSpc>
                <a:spcPct val="129986"/>
              </a:lnSpc>
              <a:spcBef>
                <a:spcPts val="0"/>
              </a:spcBef>
              <a:spcAft>
                <a:spcPts val="0"/>
              </a:spcAft>
              <a:buNone/>
            </a:pPr>
            <a:r>
              <a:rPr b="0" i="0" lang="en-US" sz="1484" u="none" cap="none" strike="noStrike">
                <a:solidFill>
                  <a:srgbClr val="FFFFFF"/>
                </a:solidFill>
                <a:latin typeface="Montserrat"/>
                <a:ea typeface="Montserrat"/>
                <a:cs typeface="Montserrat"/>
                <a:sym typeface="Montserrat"/>
              </a:rPr>
              <a:t>Luego instalamos el kernel:</a:t>
            </a:r>
            <a:endParaRPr/>
          </a:p>
          <a:p>
            <a:pPr indent="0" lvl="0" marL="0" marR="0" rtl="0" algn="l">
              <a:lnSpc>
                <a:spcPct val="129986"/>
              </a:lnSpc>
              <a:spcBef>
                <a:spcPts val="0"/>
              </a:spcBef>
              <a:spcAft>
                <a:spcPts val="0"/>
              </a:spcAft>
              <a:buNone/>
            </a:pPr>
            <a:r>
              <a:rPr b="0" i="0" lang="en-US" sz="1484" u="none" cap="none" strike="noStrike">
                <a:solidFill>
                  <a:srgbClr val="FFFFFF"/>
                </a:solidFill>
                <a:latin typeface="Montserrat"/>
                <a:ea typeface="Montserrat"/>
                <a:cs typeface="Montserrat"/>
                <a:sym typeface="Montserrat"/>
              </a:rPr>
              <a:t>$ sudo make install</a:t>
            </a:r>
            <a:endParaRPr/>
          </a:p>
          <a:p>
            <a:pPr indent="0" lvl="0" marL="0" marR="0" rtl="0" algn="l">
              <a:lnSpc>
                <a:spcPct val="129986"/>
              </a:lnSpc>
              <a:spcBef>
                <a:spcPts val="0"/>
              </a:spcBef>
              <a:spcAft>
                <a:spcPts val="0"/>
              </a:spcAft>
              <a:buNone/>
            </a:pPr>
            <a:r>
              <a:t/>
            </a:r>
            <a:endParaRPr b="0" i="0" sz="1484" u="none" cap="none" strike="noStrike">
              <a:solidFill>
                <a:srgbClr val="FFFFFF"/>
              </a:solidFill>
              <a:latin typeface="Montserrat"/>
              <a:ea typeface="Montserrat"/>
              <a:cs typeface="Montserrat"/>
              <a:sym typeface="Montserrat"/>
            </a:endParaRPr>
          </a:p>
          <a:p>
            <a:pPr indent="0" lvl="0" marL="0" marR="0" rtl="0" algn="l">
              <a:lnSpc>
                <a:spcPct val="129986"/>
              </a:lnSpc>
              <a:spcBef>
                <a:spcPts val="0"/>
              </a:spcBef>
              <a:spcAft>
                <a:spcPts val="0"/>
              </a:spcAft>
              <a:buNone/>
            </a:pPr>
            <a:r>
              <a:rPr b="0" i="0" lang="en-US" sz="1484" u="none" cap="none" strike="noStrike">
                <a:solidFill>
                  <a:srgbClr val="FFFFFF"/>
                </a:solidFill>
                <a:latin typeface="Montserrat"/>
                <a:ea typeface="Montserrat"/>
                <a:cs typeface="Montserrat"/>
                <a:sym typeface="Montserrat"/>
              </a:rPr>
              <a:t>Después de eso, reiniciamos la computadora para que se </a:t>
            </a:r>
            <a:r>
              <a:rPr b="0" i="0" lang="en-US" sz="1484" u="none" cap="none" strike="noStrike">
                <a:solidFill>
                  <a:srgbClr val="ACFDDB"/>
                </a:solidFill>
                <a:latin typeface="Montserrat"/>
                <a:ea typeface="Montserrat"/>
                <a:cs typeface="Montserrat"/>
                <a:sym typeface="Montserrat"/>
              </a:rPr>
              <a:t>complete </a:t>
            </a:r>
            <a:r>
              <a:rPr b="0" i="0" lang="en-US" sz="1484" u="none" cap="none" strike="noStrike">
                <a:solidFill>
                  <a:srgbClr val="FFFFFF"/>
                </a:solidFill>
                <a:latin typeface="Montserrat"/>
                <a:ea typeface="Montserrat"/>
                <a:cs typeface="Montserrat"/>
                <a:sym typeface="Montserrat"/>
              </a:rPr>
              <a:t>la instalación.</a:t>
            </a:r>
            <a:endParaRPr/>
          </a:p>
          <a:p>
            <a:pPr indent="0" lvl="0" marL="0" marR="0" rtl="0" algn="l">
              <a:lnSpc>
                <a:spcPct val="129986"/>
              </a:lnSpc>
              <a:spcBef>
                <a:spcPts val="0"/>
              </a:spcBef>
              <a:spcAft>
                <a:spcPts val="0"/>
              </a:spcAft>
              <a:buNone/>
            </a:pPr>
            <a:r>
              <a:t/>
            </a:r>
            <a:endParaRPr b="0" i="0" sz="1484" u="none" cap="none" strike="noStrike">
              <a:solidFill>
                <a:srgbClr val="FFFFFF"/>
              </a:solidFill>
              <a:latin typeface="Montserrat"/>
              <a:ea typeface="Montserrat"/>
              <a:cs typeface="Montserrat"/>
              <a:sym typeface="Montserrat"/>
            </a:endParaRPr>
          </a:p>
          <a:p>
            <a:pPr indent="0" lvl="0" marL="0" marR="0" rtl="0" algn="l">
              <a:lnSpc>
                <a:spcPct val="129986"/>
              </a:lnSpc>
              <a:spcBef>
                <a:spcPts val="0"/>
              </a:spcBef>
              <a:spcAft>
                <a:spcPts val="0"/>
              </a:spcAft>
              <a:buNone/>
            </a:pPr>
            <a:r>
              <a:t/>
            </a:r>
            <a:endParaRPr b="0" i="0" sz="1484" u="none" cap="none" strike="noStrike">
              <a:solidFill>
                <a:srgbClr val="FFFFFF"/>
              </a:solidFill>
              <a:latin typeface="Montserrat"/>
              <a:ea typeface="Montserrat"/>
              <a:cs typeface="Montserrat"/>
              <a:sym typeface="Montserrat"/>
            </a:endParaRPr>
          </a:p>
          <a:p>
            <a:pPr indent="0" lvl="0" marL="0" marR="0" rtl="0" algn="l">
              <a:lnSpc>
                <a:spcPct val="94946"/>
              </a:lnSpc>
              <a:spcBef>
                <a:spcPts val="0"/>
              </a:spcBef>
              <a:spcAft>
                <a:spcPts val="0"/>
              </a:spcAft>
              <a:buNone/>
            </a:pPr>
            <a:r>
              <a:t/>
            </a:r>
            <a:endParaRPr b="0" i="0" sz="1484" u="none" cap="none" strike="noStrike">
              <a:solidFill>
                <a:srgbClr val="FFFFFF"/>
              </a:solidFill>
              <a:latin typeface="Montserrat"/>
              <a:ea typeface="Montserrat"/>
              <a:cs typeface="Montserrat"/>
              <a:sym typeface="Montserrat"/>
            </a:endParaRPr>
          </a:p>
        </p:txBody>
      </p:sp>
      <p:sp>
        <p:nvSpPr>
          <p:cNvPr id="405" name="Google Shape;405;p11"/>
          <p:cNvSpPr txBox="1"/>
          <p:nvPr/>
        </p:nvSpPr>
        <p:spPr>
          <a:xfrm>
            <a:off x="9582625" y="2133371"/>
            <a:ext cx="8090100" cy="6198900"/>
          </a:xfrm>
          <a:prstGeom prst="rect">
            <a:avLst/>
          </a:prstGeom>
          <a:noFill/>
          <a:ln>
            <a:noFill/>
          </a:ln>
        </p:spPr>
        <p:txBody>
          <a:bodyPr anchorCtr="0" anchor="t" bIns="0" lIns="0" spcFirstLastPara="1" rIns="0" wrap="square" tIns="0">
            <a:spAutoFit/>
          </a:bodyPr>
          <a:lstStyle/>
          <a:p>
            <a:pPr indent="0" lvl="0" marL="0" marR="0" rtl="0" algn="l">
              <a:lnSpc>
                <a:spcPct val="139969"/>
              </a:lnSpc>
              <a:spcBef>
                <a:spcPts val="0"/>
              </a:spcBef>
              <a:spcAft>
                <a:spcPts val="0"/>
              </a:spcAft>
              <a:buNone/>
            </a:pPr>
            <a:r>
              <a:rPr b="0" i="0" lang="en-US" sz="1944" u="none" cap="none" strike="noStrike">
                <a:solidFill>
                  <a:srgbClr val="FFFFFF"/>
                </a:solidFill>
                <a:latin typeface="Consolas"/>
                <a:ea typeface="Consolas"/>
                <a:cs typeface="Consolas"/>
                <a:sym typeface="Consolas"/>
              </a:rPr>
              <a:t>&gt; Configurar el kernel</a:t>
            </a:r>
            <a:endParaRPr/>
          </a:p>
          <a:p>
            <a:pPr indent="0" lvl="0" marL="0" marR="0" rtl="0" algn="l">
              <a:lnSpc>
                <a:spcPct val="139969"/>
              </a:lnSpc>
              <a:spcBef>
                <a:spcPts val="0"/>
              </a:spcBef>
              <a:spcAft>
                <a:spcPts val="0"/>
              </a:spcAft>
              <a:buNone/>
            </a:pPr>
            <a:r>
              <a:rPr b="1" i="0" lang="en-US" sz="1944" u="none" cap="none" strike="noStrike">
                <a:solidFill>
                  <a:srgbClr val="FFFFFF"/>
                </a:solidFill>
                <a:latin typeface="Consolas"/>
                <a:ea typeface="Consolas"/>
                <a:cs typeface="Consolas"/>
                <a:sym typeface="Consolas"/>
              </a:rPr>
              <a:t>$ </a:t>
            </a:r>
            <a:r>
              <a:rPr b="1" i="1" lang="en-US" sz="1944" u="none" cap="none" strike="noStrike">
                <a:solidFill>
                  <a:srgbClr val="FFFFFF"/>
                </a:solidFill>
                <a:latin typeface="Consolas"/>
                <a:ea typeface="Consolas"/>
                <a:cs typeface="Consolas"/>
                <a:sym typeface="Consolas"/>
              </a:rPr>
              <a:t>make localmodconfig</a:t>
            </a:r>
            <a:endParaRPr/>
          </a:p>
          <a:p>
            <a:pPr indent="0" lvl="0" marL="0" marR="0" rtl="0" algn="l">
              <a:lnSpc>
                <a:spcPct val="139969"/>
              </a:lnSpc>
              <a:spcBef>
                <a:spcPts val="0"/>
              </a:spcBef>
              <a:spcAft>
                <a:spcPts val="0"/>
              </a:spcAft>
              <a:buNone/>
            </a:pPr>
            <a:r>
              <a:t/>
            </a:r>
            <a:endParaRPr b="1" i="1" sz="1944" u="none" cap="none" strike="noStrike">
              <a:solidFill>
                <a:srgbClr val="FFFFFF"/>
              </a:solidFill>
              <a:latin typeface="Consolas"/>
              <a:ea typeface="Consolas"/>
              <a:cs typeface="Consolas"/>
              <a:sym typeface="Consolas"/>
            </a:endParaRPr>
          </a:p>
          <a:p>
            <a:pPr indent="0" lvl="0" marL="0" marR="0" rtl="0" algn="l">
              <a:lnSpc>
                <a:spcPct val="139969"/>
              </a:lnSpc>
              <a:spcBef>
                <a:spcPts val="0"/>
              </a:spcBef>
              <a:spcAft>
                <a:spcPts val="0"/>
              </a:spcAft>
              <a:buNone/>
            </a:pPr>
            <a:r>
              <a:rPr b="1" i="0" lang="en-US" sz="1944" u="none" cap="none" strike="noStrike">
                <a:solidFill>
                  <a:srgbClr val="FFFFFF"/>
                </a:solidFill>
                <a:latin typeface="Consolas"/>
                <a:ea typeface="Consolas"/>
                <a:cs typeface="Consolas"/>
                <a:sym typeface="Consolas"/>
              </a:rPr>
              <a:t>&gt; </a:t>
            </a:r>
            <a:r>
              <a:rPr b="0" i="0" lang="en-US" sz="1944" u="none" cap="none" strike="noStrike">
                <a:solidFill>
                  <a:srgbClr val="FFFFFF"/>
                </a:solidFill>
                <a:latin typeface="Consolas"/>
                <a:ea typeface="Consolas"/>
                <a:cs typeface="Consolas"/>
                <a:sym typeface="Consolas"/>
              </a:rPr>
              <a:t>Deshabilitar llaves privadas</a:t>
            </a:r>
            <a:endParaRPr/>
          </a:p>
          <a:p>
            <a:pPr indent="0" lvl="0" marL="0" marR="0" rtl="0" algn="l">
              <a:lnSpc>
                <a:spcPct val="139969"/>
              </a:lnSpc>
              <a:spcBef>
                <a:spcPts val="0"/>
              </a:spcBef>
              <a:spcAft>
                <a:spcPts val="0"/>
              </a:spcAft>
              <a:buNone/>
            </a:pPr>
            <a:r>
              <a:rPr b="1" i="0" lang="en-US" sz="1944" u="none" cap="none" strike="noStrike">
                <a:solidFill>
                  <a:srgbClr val="FFFFFF"/>
                </a:solidFill>
                <a:latin typeface="Consolas"/>
                <a:ea typeface="Consolas"/>
                <a:cs typeface="Consolas"/>
                <a:sym typeface="Consolas"/>
              </a:rPr>
              <a:t>$ </a:t>
            </a:r>
            <a:r>
              <a:rPr b="1" i="1" lang="en-US" sz="1944" u="none" cap="none" strike="noStrike">
                <a:solidFill>
                  <a:srgbClr val="FFFFFF"/>
                </a:solidFill>
                <a:latin typeface="Consolas"/>
                <a:ea typeface="Consolas"/>
                <a:cs typeface="Consolas"/>
                <a:sym typeface="Consolas"/>
              </a:rPr>
              <a:t>scripts/config --disable SYSTEM_TRUSTED_KEYS</a:t>
            </a:r>
            <a:endParaRPr/>
          </a:p>
          <a:p>
            <a:pPr indent="0" lvl="0" marL="0" marR="0" rtl="0" algn="l">
              <a:lnSpc>
                <a:spcPct val="139969"/>
              </a:lnSpc>
              <a:spcBef>
                <a:spcPts val="0"/>
              </a:spcBef>
              <a:spcAft>
                <a:spcPts val="0"/>
              </a:spcAft>
              <a:buNone/>
            </a:pPr>
            <a:r>
              <a:rPr b="1" i="0" lang="en-US" sz="1944" u="none" cap="none" strike="noStrike">
                <a:solidFill>
                  <a:srgbClr val="FFFFFF"/>
                </a:solidFill>
                <a:latin typeface="Consolas"/>
                <a:ea typeface="Consolas"/>
                <a:cs typeface="Consolas"/>
                <a:sym typeface="Consolas"/>
              </a:rPr>
              <a:t>$ </a:t>
            </a:r>
            <a:r>
              <a:rPr b="1" i="1" lang="en-US" sz="1944" u="none" cap="none" strike="noStrike">
                <a:solidFill>
                  <a:srgbClr val="FFFFFF"/>
                </a:solidFill>
                <a:latin typeface="Consolas"/>
                <a:ea typeface="Consolas"/>
                <a:cs typeface="Consolas"/>
                <a:sym typeface="Consolas"/>
              </a:rPr>
              <a:t>scripts/config --disable SYSTEM_REVOCATION_KEYS</a:t>
            </a:r>
            <a:endParaRPr/>
          </a:p>
          <a:p>
            <a:pPr indent="0" lvl="0" marL="0" marR="0" rtl="0" algn="l">
              <a:lnSpc>
                <a:spcPct val="139969"/>
              </a:lnSpc>
              <a:spcBef>
                <a:spcPts val="0"/>
              </a:spcBef>
              <a:spcAft>
                <a:spcPts val="0"/>
              </a:spcAft>
              <a:buNone/>
            </a:pPr>
            <a:r>
              <a:rPr b="1" i="0" lang="en-US" sz="1944" u="none" cap="none" strike="noStrike">
                <a:solidFill>
                  <a:srgbClr val="FFFFFF"/>
                </a:solidFill>
                <a:latin typeface="Consolas"/>
                <a:ea typeface="Consolas"/>
                <a:cs typeface="Consolas"/>
                <a:sym typeface="Consolas"/>
              </a:rPr>
              <a:t>$ </a:t>
            </a:r>
            <a:r>
              <a:rPr b="1" i="1" lang="en-US" sz="1944" u="none" cap="none" strike="noStrike">
                <a:solidFill>
                  <a:srgbClr val="FFFFFF"/>
                </a:solidFill>
                <a:latin typeface="Consolas"/>
                <a:ea typeface="Consolas"/>
                <a:cs typeface="Consolas"/>
                <a:sym typeface="Consolas"/>
              </a:rPr>
              <a:t>scripts/config --set-str CONFIG_SYSTEM_TRUSTED_KEYS ""</a:t>
            </a:r>
            <a:endParaRPr/>
          </a:p>
          <a:p>
            <a:pPr indent="0" lvl="0" marL="0" marR="0" rtl="0" algn="l">
              <a:lnSpc>
                <a:spcPct val="139969"/>
              </a:lnSpc>
              <a:spcBef>
                <a:spcPts val="0"/>
              </a:spcBef>
              <a:spcAft>
                <a:spcPts val="0"/>
              </a:spcAft>
              <a:buNone/>
            </a:pPr>
            <a:r>
              <a:rPr b="1" i="0" lang="en-US" sz="1944" u="none" cap="none" strike="noStrike">
                <a:solidFill>
                  <a:srgbClr val="FFFFFF"/>
                </a:solidFill>
                <a:latin typeface="Consolas"/>
                <a:ea typeface="Consolas"/>
                <a:cs typeface="Consolas"/>
                <a:sym typeface="Consolas"/>
              </a:rPr>
              <a:t>$</a:t>
            </a:r>
            <a:r>
              <a:rPr b="1" i="1" lang="en-US" sz="1944" u="none" cap="none" strike="noStrike">
                <a:solidFill>
                  <a:srgbClr val="FFFFFF"/>
                </a:solidFill>
                <a:latin typeface="Consolas"/>
                <a:ea typeface="Consolas"/>
                <a:cs typeface="Consolas"/>
                <a:sym typeface="Consolas"/>
              </a:rPr>
              <a:t> scripts/config --set-str CONFIG_SYSTEM_REVOCATION_KEYS ""</a:t>
            </a:r>
            <a:endParaRPr/>
          </a:p>
          <a:p>
            <a:pPr indent="0" lvl="0" marL="0" marR="0" rtl="0" algn="l">
              <a:lnSpc>
                <a:spcPct val="139969"/>
              </a:lnSpc>
              <a:spcBef>
                <a:spcPts val="0"/>
              </a:spcBef>
              <a:spcAft>
                <a:spcPts val="0"/>
              </a:spcAft>
              <a:buNone/>
            </a:pPr>
            <a:r>
              <a:t/>
            </a:r>
            <a:endParaRPr b="1" i="1" sz="1944" u="none" cap="none" strike="noStrike">
              <a:solidFill>
                <a:srgbClr val="FFFFFF"/>
              </a:solidFill>
              <a:latin typeface="Consolas"/>
              <a:ea typeface="Consolas"/>
              <a:cs typeface="Consolas"/>
              <a:sym typeface="Consolas"/>
            </a:endParaRPr>
          </a:p>
          <a:p>
            <a:pPr indent="0" lvl="0" marL="0" marR="0" rtl="0" algn="l">
              <a:lnSpc>
                <a:spcPct val="139969"/>
              </a:lnSpc>
              <a:spcBef>
                <a:spcPts val="0"/>
              </a:spcBef>
              <a:spcAft>
                <a:spcPts val="0"/>
              </a:spcAft>
              <a:buNone/>
            </a:pPr>
            <a:r>
              <a:rPr b="1" i="0" lang="en-US" sz="1944" u="none" cap="none" strike="noStrike">
                <a:solidFill>
                  <a:srgbClr val="FFFFFF"/>
                </a:solidFill>
                <a:latin typeface="Consolas"/>
                <a:ea typeface="Consolas"/>
                <a:cs typeface="Consolas"/>
                <a:sym typeface="Consolas"/>
              </a:rPr>
              <a:t>&gt; </a:t>
            </a:r>
            <a:r>
              <a:rPr b="0" i="0" lang="en-US" sz="1944" u="none" cap="none" strike="noStrike">
                <a:solidFill>
                  <a:srgbClr val="FFFFFF"/>
                </a:solidFill>
                <a:latin typeface="Consolas"/>
                <a:ea typeface="Consolas"/>
                <a:cs typeface="Consolas"/>
                <a:sym typeface="Consolas"/>
              </a:rPr>
              <a:t>Compilar el kernel</a:t>
            </a:r>
            <a:endParaRPr/>
          </a:p>
          <a:p>
            <a:pPr indent="0" lvl="0" marL="0" marR="0" rtl="0" algn="l">
              <a:lnSpc>
                <a:spcPct val="139969"/>
              </a:lnSpc>
              <a:spcBef>
                <a:spcPts val="0"/>
              </a:spcBef>
              <a:spcAft>
                <a:spcPts val="0"/>
              </a:spcAft>
              <a:buNone/>
            </a:pPr>
            <a:r>
              <a:rPr b="1" i="0" lang="en-US" sz="1944" u="none" cap="none" strike="noStrike">
                <a:solidFill>
                  <a:srgbClr val="FFFFFF"/>
                </a:solidFill>
                <a:latin typeface="Consolas"/>
                <a:ea typeface="Consolas"/>
                <a:cs typeface="Consolas"/>
                <a:sym typeface="Consolas"/>
              </a:rPr>
              <a:t>$ </a:t>
            </a:r>
            <a:r>
              <a:rPr b="1" i="1" lang="en-US" sz="1944" u="none" cap="none" strike="noStrike">
                <a:solidFill>
                  <a:srgbClr val="FFFFFF"/>
                </a:solidFill>
                <a:latin typeface="Consolas"/>
                <a:ea typeface="Consolas"/>
                <a:cs typeface="Consolas"/>
                <a:sym typeface="Consolas"/>
              </a:rPr>
              <a:t>fakeroot make -j4</a:t>
            </a:r>
            <a:endParaRPr/>
          </a:p>
          <a:p>
            <a:pPr indent="0" lvl="0" marL="0" marR="0" rtl="0" algn="l">
              <a:lnSpc>
                <a:spcPct val="139969"/>
              </a:lnSpc>
              <a:spcBef>
                <a:spcPts val="0"/>
              </a:spcBef>
              <a:spcAft>
                <a:spcPts val="0"/>
              </a:spcAft>
              <a:buNone/>
            </a:pPr>
            <a:r>
              <a:t/>
            </a:r>
            <a:endParaRPr b="1" i="1" sz="1944" u="none" cap="none" strike="noStrike">
              <a:solidFill>
                <a:srgbClr val="FFFFFF"/>
              </a:solidFill>
              <a:latin typeface="Consolas"/>
              <a:ea typeface="Consolas"/>
              <a:cs typeface="Consolas"/>
              <a:sym typeface="Consolas"/>
            </a:endParaRPr>
          </a:p>
          <a:p>
            <a:pPr indent="0" lvl="0" marL="0" marR="0" rtl="0" algn="l">
              <a:lnSpc>
                <a:spcPct val="139969"/>
              </a:lnSpc>
              <a:spcBef>
                <a:spcPts val="0"/>
              </a:spcBef>
              <a:spcAft>
                <a:spcPts val="0"/>
              </a:spcAft>
              <a:buNone/>
            </a:pPr>
            <a:r>
              <a:rPr b="0" i="0" lang="en-US" sz="1944" u="none" cap="none" strike="noStrike">
                <a:solidFill>
                  <a:srgbClr val="FFFFFF"/>
                </a:solidFill>
                <a:latin typeface="Consolas"/>
                <a:ea typeface="Consolas"/>
                <a:cs typeface="Consolas"/>
                <a:sym typeface="Consolas"/>
              </a:rPr>
              <a:t>&gt; Instalar el kernel</a:t>
            </a:r>
            <a:endParaRPr/>
          </a:p>
          <a:p>
            <a:pPr indent="0" lvl="0" marL="0" marR="0" rtl="0" algn="l">
              <a:lnSpc>
                <a:spcPct val="139969"/>
              </a:lnSpc>
              <a:spcBef>
                <a:spcPts val="0"/>
              </a:spcBef>
              <a:spcAft>
                <a:spcPts val="0"/>
              </a:spcAft>
              <a:buNone/>
            </a:pPr>
            <a:r>
              <a:rPr b="1" i="1" lang="en-US" sz="1944" u="none" cap="none" strike="noStrike">
                <a:solidFill>
                  <a:srgbClr val="FFFFFF"/>
                </a:solidFill>
                <a:latin typeface="Consolas"/>
                <a:ea typeface="Consolas"/>
                <a:cs typeface="Consolas"/>
                <a:sym typeface="Consolas"/>
              </a:rPr>
              <a:t>$ sudo make modules_install</a:t>
            </a:r>
            <a:endParaRPr/>
          </a:p>
          <a:p>
            <a:pPr indent="0" lvl="0" marL="0" marR="0" rtl="0" algn="l">
              <a:lnSpc>
                <a:spcPct val="139969"/>
              </a:lnSpc>
              <a:spcBef>
                <a:spcPts val="0"/>
              </a:spcBef>
              <a:spcAft>
                <a:spcPts val="0"/>
              </a:spcAft>
              <a:buNone/>
            </a:pPr>
            <a:r>
              <a:rPr b="1" i="1" lang="en-US" sz="1944" u="none" cap="none" strike="noStrike">
                <a:solidFill>
                  <a:srgbClr val="FFFFFF"/>
                </a:solidFill>
                <a:latin typeface="Consolas"/>
                <a:ea typeface="Consolas"/>
                <a:cs typeface="Consolas"/>
                <a:sym typeface="Consolas"/>
              </a:rPr>
              <a:t>$ sudo make install</a:t>
            </a:r>
            <a:endParaRPr/>
          </a:p>
          <a:p>
            <a:pPr indent="0" lvl="0" marL="0" marR="0" rtl="0" algn="l">
              <a:lnSpc>
                <a:spcPct val="139969"/>
              </a:lnSpc>
              <a:spcBef>
                <a:spcPts val="0"/>
              </a:spcBef>
              <a:spcAft>
                <a:spcPts val="0"/>
              </a:spcAft>
              <a:buNone/>
            </a:pPr>
            <a:r>
              <a:rPr b="1" i="1" lang="en-US" sz="1944" u="none" cap="none" strike="noStrike">
                <a:solidFill>
                  <a:srgbClr val="FFFFFF"/>
                </a:solidFill>
                <a:latin typeface="Consolas"/>
                <a:ea typeface="Consolas"/>
                <a:cs typeface="Consolas"/>
                <a:sym typeface="Consolas"/>
              </a:rPr>
              <a:t>$ sudo reboot</a:t>
            </a:r>
            <a:endParaRPr/>
          </a:p>
          <a:p>
            <a:pPr indent="0" lvl="0" marL="0" marR="0" rtl="0" algn="l">
              <a:lnSpc>
                <a:spcPct val="139969"/>
              </a:lnSpc>
              <a:spcBef>
                <a:spcPts val="0"/>
              </a:spcBef>
              <a:spcAft>
                <a:spcPts val="0"/>
              </a:spcAft>
              <a:buNone/>
            </a:pPr>
            <a:r>
              <a:t/>
            </a:r>
            <a:endParaRPr b="1" i="1" sz="1944" u="none" cap="none" strike="noStrike">
              <a:solidFill>
                <a:srgbClr val="FFFFFF"/>
              </a:solidFill>
              <a:latin typeface="Consolas"/>
              <a:ea typeface="Consolas"/>
              <a:cs typeface="Consolas"/>
              <a:sym typeface="Consolas"/>
            </a:endParaRPr>
          </a:p>
          <a:p>
            <a:pPr indent="0" lvl="0" marL="0" marR="0" rtl="0" algn="l">
              <a:lnSpc>
                <a:spcPct val="139969"/>
              </a:lnSpc>
              <a:spcBef>
                <a:spcPts val="0"/>
              </a:spcBef>
              <a:spcAft>
                <a:spcPts val="0"/>
              </a:spcAft>
              <a:buNone/>
            </a:pPr>
            <a:r>
              <a:t/>
            </a:r>
            <a:endParaRPr b="1" i="1" sz="1944" u="none" cap="none" strike="noStrike">
              <a:solidFill>
                <a:srgbClr val="FFFFFF"/>
              </a:solidFill>
              <a:latin typeface="Consolas"/>
              <a:ea typeface="Consolas"/>
              <a:cs typeface="Consolas"/>
              <a:sym typeface="Consola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g35c3d30e88a_1_78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411" name="Google Shape;411;g35c3d30e88a_1_782"/>
          <p:cNvSpPr/>
          <p:nvPr/>
        </p:nvSpPr>
        <p:spPr>
          <a:xfrm rot="931907">
            <a:off x="-5937582" y="-3092614"/>
            <a:ext cx="8317626" cy="724326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sp>
        <p:nvSpPr>
          <p:cNvPr id="412" name="Google Shape;412;g35c3d30e88a_1_782"/>
          <p:cNvSpPr/>
          <p:nvPr/>
        </p:nvSpPr>
        <p:spPr>
          <a:xfrm rot="931907">
            <a:off x="16285766" y="5630925"/>
            <a:ext cx="8317626" cy="724326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sp>
        <p:nvSpPr>
          <p:cNvPr id="413" name="Google Shape;413;g35c3d30e88a_1_782"/>
          <p:cNvSpPr txBox="1"/>
          <p:nvPr/>
        </p:nvSpPr>
        <p:spPr>
          <a:xfrm>
            <a:off x="4335525" y="2594750"/>
            <a:ext cx="12042600" cy="46017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b="1" lang="en-US" sz="9000">
                <a:solidFill>
                  <a:srgbClr val="FFFFFF"/>
                </a:solidFill>
              </a:rPr>
              <a:t>Ejemplo Guiado:</a:t>
            </a:r>
            <a:r>
              <a:rPr lang="en-US" sz="9000">
                <a:solidFill>
                  <a:srgbClr val="FFFFFF"/>
                </a:solidFill>
              </a:rPr>
              <a:t> </a:t>
            </a:r>
            <a:endParaRPr sz="8600">
              <a:solidFill>
                <a:srgbClr val="FFFFFF"/>
              </a:solidFill>
            </a:endParaRPr>
          </a:p>
          <a:p>
            <a:pPr indent="0" lvl="0" marL="0" marR="0" rtl="0" algn="ctr">
              <a:lnSpc>
                <a:spcPct val="121000"/>
              </a:lnSpc>
              <a:spcBef>
                <a:spcPts val="0"/>
              </a:spcBef>
              <a:spcAft>
                <a:spcPts val="0"/>
              </a:spcAft>
              <a:buNone/>
            </a:pPr>
            <a:r>
              <a:rPr lang="en-US" sz="8600">
                <a:solidFill>
                  <a:srgbClr val="FFFFFF"/>
                </a:solidFill>
              </a:rPr>
              <a:t>Compilar Kernel de Linux</a:t>
            </a:r>
            <a:endParaRPr sz="8600">
              <a:solidFill>
                <a:srgbClr val="FFFFFF"/>
              </a:solidFill>
            </a:endParaRPr>
          </a:p>
        </p:txBody>
      </p:sp>
      <p:pic>
        <p:nvPicPr>
          <p:cNvPr id="414" name="Google Shape;414;g35c3d30e88a_1_782"/>
          <p:cNvPicPr preferRelativeResize="0"/>
          <p:nvPr/>
        </p:nvPicPr>
        <p:blipFill>
          <a:blip r:embed="rId5">
            <a:alphaModFix/>
          </a:blip>
          <a:stretch>
            <a:fillRect/>
          </a:stretch>
        </p:blipFill>
        <p:spPr>
          <a:xfrm>
            <a:off x="1782825" y="3924300"/>
            <a:ext cx="2438400" cy="2438400"/>
          </a:xfrm>
          <a:prstGeom prst="rect">
            <a:avLst/>
          </a:prstGeom>
          <a:noFill/>
          <a:ln>
            <a:noFill/>
          </a:ln>
        </p:spPr>
      </p:pic>
      <p:sp>
        <p:nvSpPr>
          <p:cNvPr id="415" name="Google Shape;415;g35c3d30e88a_1_782"/>
          <p:cNvSpPr/>
          <p:nvPr/>
        </p:nvSpPr>
        <p:spPr>
          <a:xfrm>
            <a:off x="19015645" y="-4"/>
            <a:ext cx="4626468" cy="4575998"/>
          </a:xfrm>
          <a:custGeom>
            <a:rect b="b" l="l" r="r" t="t"/>
            <a:pathLst>
              <a:path extrusionOk="0" h="4575998" w="4626468">
                <a:moveTo>
                  <a:pt x="0" y="0"/>
                </a:moveTo>
                <a:lnTo>
                  <a:pt x="4626468" y="0"/>
                </a:lnTo>
                <a:lnTo>
                  <a:pt x="4626468" y="4575998"/>
                </a:lnTo>
                <a:lnTo>
                  <a:pt x="0" y="4575998"/>
                </a:lnTo>
                <a:lnTo>
                  <a:pt x="0" y="0"/>
                </a:lnTo>
                <a:close/>
              </a:path>
            </a:pathLst>
          </a:custGeom>
          <a:blipFill rotWithShape="1">
            <a:blip r:embed="rId6">
              <a:alphaModFix/>
            </a:blip>
            <a:stretch>
              <a:fillRect b="0" l="0" r="0" t="0"/>
            </a:stretch>
          </a:blipFill>
          <a:ln>
            <a:noFill/>
          </a:ln>
        </p:spPr>
      </p:sp>
      <p:sp>
        <p:nvSpPr>
          <p:cNvPr id="416" name="Google Shape;416;g35c3d30e88a_1_782"/>
          <p:cNvSpPr txBox="1"/>
          <p:nvPr/>
        </p:nvSpPr>
        <p:spPr>
          <a:xfrm>
            <a:off x="19709761" y="1108428"/>
            <a:ext cx="3238200" cy="29145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14" u="none" cap="none" strike="noStrike">
                <a:solidFill>
                  <a:srgbClr val="131416"/>
                </a:solidFill>
                <a:latin typeface="Open Sans"/>
                <a:ea typeface="Open Sans"/>
                <a:cs typeface="Open Sans"/>
                <a:sym typeface="Open Sans"/>
              </a:rPr>
              <a:t>Parte de la Taxonomía de Bloom nos habla de la parte de crear (llevar a la realidad la teoría aprendida) trata de dar ejemplos de este estilo, si aplican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420" name="Shape 420"/>
        <p:cNvGrpSpPr/>
        <p:nvPr/>
      </p:nvGrpSpPr>
      <p:grpSpPr>
        <a:xfrm>
          <a:off x="0" y="0"/>
          <a:ext cx="0" cy="0"/>
          <a:chOff x="0" y="0"/>
          <a:chExt cx="0" cy="0"/>
        </a:xfrm>
      </p:grpSpPr>
      <p:sp>
        <p:nvSpPr>
          <p:cNvPr id="421" name="Google Shape;421;g35c3d30e88a_1_792"/>
          <p:cNvSpPr/>
          <p:nvPr/>
        </p:nvSpPr>
        <p:spPr>
          <a:xfrm>
            <a:off x="-1489800" y="0"/>
            <a:ext cx="20496609" cy="10583703"/>
          </a:xfrm>
          <a:custGeom>
            <a:rect b="b" l="l" r="r" t="t"/>
            <a:pathLst>
              <a:path extrusionOk="0" h="10583703" w="20496609">
                <a:moveTo>
                  <a:pt x="0" y="0"/>
                </a:moveTo>
                <a:lnTo>
                  <a:pt x="20496609" y="0"/>
                </a:lnTo>
                <a:lnTo>
                  <a:pt x="20496609" y="10583703"/>
                </a:lnTo>
                <a:lnTo>
                  <a:pt x="0" y="10583703"/>
                </a:lnTo>
                <a:lnTo>
                  <a:pt x="0" y="0"/>
                </a:lnTo>
                <a:close/>
              </a:path>
            </a:pathLst>
          </a:custGeom>
          <a:blipFill rotWithShape="1">
            <a:blip r:embed="rId3">
              <a:alphaModFix amt="20000"/>
            </a:blip>
            <a:stretch>
              <a:fillRect b="0" l="0" r="0" t="0"/>
            </a:stretch>
          </a:blipFill>
          <a:ln>
            <a:noFill/>
          </a:ln>
        </p:spPr>
      </p:sp>
      <p:sp>
        <p:nvSpPr>
          <p:cNvPr id="422" name="Google Shape;422;g35c3d30e88a_1_792"/>
          <p:cNvSpPr txBox="1"/>
          <p:nvPr/>
        </p:nvSpPr>
        <p:spPr>
          <a:xfrm>
            <a:off x="3111590" y="1019175"/>
            <a:ext cx="13701900" cy="7542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lang="en-US" sz="4900">
                <a:solidFill>
                  <a:srgbClr val="FFFFFF"/>
                </a:solidFill>
              </a:rPr>
              <a:t>CONCEPTOS CLAVE APRENDIDOS</a:t>
            </a:r>
            <a:endParaRPr sz="4900">
              <a:solidFill>
                <a:srgbClr val="FFFFFF"/>
              </a:solidFill>
            </a:endParaRPr>
          </a:p>
        </p:txBody>
      </p:sp>
      <p:grpSp>
        <p:nvGrpSpPr>
          <p:cNvPr id="423" name="Google Shape;423;g35c3d30e88a_1_792"/>
          <p:cNvGrpSpPr/>
          <p:nvPr/>
        </p:nvGrpSpPr>
        <p:grpSpPr>
          <a:xfrm>
            <a:off x="5348650" y="3052877"/>
            <a:ext cx="8767890" cy="4860102"/>
            <a:chOff x="0" y="-19050"/>
            <a:chExt cx="1956900" cy="2395201"/>
          </a:xfrm>
        </p:grpSpPr>
        <p:sp>
          <p:nvSpPr>
            <p:cNvPr id="424" name="Google Shape;424;g35c3d30e88a_1_792"/>
            <p:cNvSpPr/>
            <p:nvPr/>
          </p:nvSpPr>
          <p:spPr>
            <a:xfrm>
              <a:off x="0" y="0"/>
              <a:ext cx="1956881" cy="2376151"/>
            </a:xfrm>
            <a:custGeom>
              <a:rect b="b" l="l" r="r" t="t"/>
              <a:pathLst>
                <a:path extrusionOk="0" h="2376151" w="1956881">
                  <a:moveTo>
                    <a:pt x="55192" y="0"/>
                  </a:moveTo>
                  <a:lnTo>
                    <a:pt x="1901689" y="0"/>
                  </a:lnTo>
                  <a:cubicBezTo>
                    <a:pt x="1916327" y="0"/>
                    <a:pt x="1930365" y="5815"/>
                    <a:pt x="1940715" y="16165"/>
                  </a:cubicBezTo>
                  <a:cubicBezTo>
                    <a:pt x="1951066" y="26516"/>
                    <a:pt x="1956881" y="40554"/>
                    <a:pt x="1956881" y="55192"/>
                  </a:cubicBezTo>
                  <a:lnTo>
                    <a:pt x="1956881" y="2320959"/>
                  </a:lnTo>
                  <a:cubicBezTo>
                    <a:pt x="1956881" y="2351441"/>
                    <a:pt x="1932171" y="2376151"/>
                    <a:pt x="1901689" y="2376151"/>
                  </a:cubicBezTo>
                  <a:lnTo>
                    <a:pt x="55192" y="2376151"/>
                  </a:lnTo>
                  <a:cubicBezTo>
                    <a:pt x="40554" y="2376151"/>
                    <a:pt x="26516" y="2370336"/>
                    <a:pt x="16165" y="2359986"/>
                  </a:cubicBezTo>
                  <a:cubicBezTo>
                    <a:pt x="5815" y="2349635"/>
                    <a:pt x="0" y="2335597"/>
                    <a:pt x="0" y="2320959"/>
                  </a:cubicBezTo>
                  <a:lnTo>
                    <a:pt x="0" y="55192"/>
                  </a:lnTo>
                  <a:cubicBezTo>
                    <a:pt x="0" y="40554"/>
                    <a:pt x="5815" y="26516"/>
                    <a:pt x="16165" y="16165"/>
                  </a:cubicBezTo>
                  <a:cubicBezTo>
                    <a:pt x="26516" y="5815"/>
                    <a:pt x="40554" y="0"/>
                    <a:pt x="55192" y="0"/>
                  </a:cubicBezTo>
                  <a:close/>
                </a:path>
              </a:pathLst>
            </a:custGeom>
            <a:solidFill>
              <a:srgbClr val="3725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g35c3d30e88a_1_792"/>
            <p:cNvSpPr txBox="1"/>
            <p:nvPr/>
          </p:nvSpPr>
          <p:spPr>
            <a:xfrm>
              <a:off x="0" y="-19050"/>
              <a:ext cx="1956900" cy="2395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26" name="Google Shape;426;g35c3d30e88a_1_792"/>
          <p:cNvSpPr txBox="1"/>
          <p:nvPr/>
        </p:nvSpPr>
        <p:spPr>
          <a:xfrm>
            <a:off x="6295950" y="3968100"/>
            <a:ext cx="7333200" cy="2154900"/>
          </a:xfrm>
          <a:prstGeom prst="rect">
            <a:avLst/>
          </a:prstGeom>
          <a:noFill/>
          <a:ln>
            <a:noFill/>
          </a:ln>
        </p:spPr>
        <p:txBody>
          <a:bodyPr anchorCtr="0" anchor="t" bIns="91425" lIns="91425" spcFirstLastPara="1" rIns="91425" wrap="square" tIns="91425">
            <a:spAutoFit/>
          </a:bodyPr>
          <a:lstStyle/>
          <a:p>
            <a:pPr indent="-431800" lvl="0" marL="457200" rtl="0" algn="l">
              <a:spcBef>
                <a:spcPts val="0"/>
              </a:spcBef>
              <a:spcAft>
                <a:spcPts val="0"/>
              </a:spcAft>
              <a:buClr>
                <a:schemeClr val="lt1"/>
              </a:buClr>
              <a:buSzPts val="3200"/>
              <a:buChar char="●"/>
            </a:pPr>
            <a:r>
              <a:rPr lang="en-US" sz="3200">
                <a:solidFill>
                  <a:schemeClr val="lt1"/>
                </a:solidFill>
              </a:rPr>
              <a:t>Personalizar, compilar e instalar el kernel de linux</a:t>
            </a:r>
            <a:endParaRPr sz="3200">
              <a:solidFill>
                <a:schemeClr val="lt1"/>
              </a:solidFill>
            </a:endParaRPr>
          </a:p>
          <a:p>
            <a:pPr indent="-431800" lvl="0" marL="457200" rtl="0" algn="l">
              <a:spcBef>
                <a:spcPts val="0"/>
              </a:spcBef>
              <a:spcAft>
                <a:spcPts val="0"/>
              </a:spcAft>
              <a:buClr>
                <a:schemeClr val="lt1"/>
              </a:buClr>
              <a:buSzPts val="3200"/>
              <a:buChar char="●"/>
            </a:pPr>
            <a:r>
              <a:rPr lang="en-US" sz="3200">
                <a:solidFill>
                  <a:schemeClr val="lt1"/>
                </a:solidFill>
              </a:rPr>
              <a:t>Llamadas al Sistema</a:t>
            </a:r>
            <a:endParaRPr sz="3200">
              <a:solidFill>
                <a:schemeClr val="lt1"/>
              </a:solidFill>
            </a:endParaRPr>
          </a:p>
          <a:p>
            <a:pPr indent="-431800" lvl="0" marL="457200" rtl="0" algn="l">
              <a:spcBef>
                <a:spcPts val="0"/>
              </a:spcBef>
              <a:spcAft>
                <a:spcPts val="0"/>
              </a:spcAft>
              <a:buClr>
                <a:schemeClr val="lt1"/>
              </a:buClr>
              <a:buSzPts val="3200"/>
              <a:buChar char="●"/>
            </a:pPr>
            <a:r>
              <a:rPr lang="en-US" sz="3200">
                <a:solidFill>
                  <a:schemeClr val="lt1"/>
                </a:solidFill>
              </a:rPr>
              <a:t>Llamadas al sistema comunes</a:t>
            </a:r>
            <a:endParaRPr sz="3200">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430" name="Shape 430"/>
        <p:cNvGrpSpPr/>
        <p:nvPr/>
      </p:nvGrpSpPr>
      <p:grpSpPr>
        <a:xfrm>
          <a:off x="0" y="0"/>
          <a:ext cx="0" cy="0"/>
          <a:chOff x="0" y="0"/>
          <a:chExt cx="0" cy="0"/>
        </a:xfrm>
      </p:grpSpPr>
      <p:sp>
        <p:nvSpPr>
          <p:cNvPr id="431" name="Google Shape;431;g35c3d30e88a_1_801"/>
          <p:cNvSpPr/>
          <p:nvPr/>
        </p:nvSpPr>
        <p:spPr>
          <a:xfrm>
            <a:off x="-1489800" y="0"/>
            <a:ext cx="20496609" cy="10583703"/>
          </a:xfrm>
          <a:custGeom>
            <a:rect b="b" l="l" r="r" t="t"/>
            <a:pathLst>
              <a:path extrusionOk="0" h="10583703" w="20496609">
                <a:moveTo>
                  <a:pt x="0" y="0"/>
                </a:moveTo>
                <a:lnTo>
                  <a:pt x="20496609" y="0"/>
                </a:lnTo>
                <a:lnTo>
                  <a:pt x="20496609" y="10583703"/>
                </a:lnTo>
                <a:lnTo>
                  <a:pt x="0" y="10583703"/>
                </a:lnTo>
                <a:lnTo>
                  <a:pt x="0" y="0"/>
                </a:lnTo>
                <a:close/>
              </a:path>
            </a:pathLst>
          </a:custGeom>
          <a:blipFill rotWithShape="1">
            <a:blip r:embed="rId3">
              <a:alphaModFix amt="20000"/>
            </a:blip>
            <a:stretch>
              <a:fillRect b="0" l="0" r="0" t="0"/>
            </a:stretch>
          </a:blipFill>
          <a:ln>
            <a:noFill/>
          </a:ln>
        </p:spPr>
      </p:sp>
      <p:sp>
        <p:nvSpPr>
          <p:cNvPr id="432" name="Google Shape;432;g35c3d30e88a_1_801"/>
          <p:cNvSpPr txBox="1"/>
          <p:nvPr/>
        </p:nvSpPr>
        <p:spPr>
          <a:xfrm>
            <a:off x="3111590" y="1019175"/>
            <a:ext cx="13701900" cy="7542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lang="en-US" sz="4900">
                <a:solidFill>
                  <a:srgbClr val="FFFFFF"/>
                </a:solidFill>
              </a:rPr>
              <a:t>VALOR DE LA SEMANA</a:t>
            </a:r>
            <a:endParaRPr sz="4900">
              <a:solidFill>
                <a:srgbClr val="FFFFFF"/>
              </a:solidFill>
            </a:endParaRPr>
          </a:p>
        </p:txBody>
      </p:sp>
      <p:grpSp>
        <p:nvGrpSpPr>
          <p:cNvPr id="433" name="Google Shape;433;g35c3d30e88a_1_801"/>
          <p:cNvGrpSpPr/>
          <p:nvPr/>
        </p:nvGrpSpPr>
        <p:grpSpPr>
          <a:xfrm>
            <a:off x="2613274" y="3052875"/>
            <a:ext cx="13701822" cy="4860102"/>
            <a:chOff x="0" y="-19050"/>
            <a:chExt cx="1956900" cy="2395201"/>
          </a:xfrm>
        </p:grpSpPr>
        <p:sp>
          <p:nvSpPr>
            <p:cNvPr id="434" name="Google Shape;434;g35c3d30e88a_1_801"/>
            <p:cNvSpPr/>
            <p:nvPr/>
          </p:nvSpPr>
          <p:spPr>
            <a:xfrm>
              <a:off x="0" y="0"/>
              <a:ext cx="1956881" cy="2376151"/>
            </a:xfrm>
            <a:custGeom>
              <a:rect b="b" l="l" r="r" t="t"/>
              <a:pathLst>
                <a:path extrusionOk="0" h="2376151" w="1956881">
                  <a:moveTo>
                    <a:pt x="55192" y="0"/>
                  </a:moveTo>
                  <a:lnTo>
                    <a:pt x="1901689" y="0"/>
                  </a:lnTo>
                  <a:cubicBezTo>
                    <a:pt x="1916327" y="0"/>
                    <a:pt x="1930365" y="5815"/>
                    <a:pt x="1940715" y="16165"/>
                  </a:cubicBezTo>
                  <a:cubicBezTo>
                    <a:pt x="1951066" y="26516"/>
                    <a:pt x="1956881" y="40554"/>
                    <a:pt x="1956881" y="55192"/>
                  </a:cubicBezTo>
                  <a:lnTo>
                    <a:pt x="1956881" y="2320959"/>
                  </a:lnTo>
                  <a:cubicBezTo>
                    <a:pt x="1956881" y="2351441"/>
                    <a:pt x="1932171" y="2376151"/>
                    <a:pt x="1901689" y="2376151"/>
                  </a:cubicBezTo>
                  <a:lnTo>
                    <a:pt x="55192" y="2376151"/>
                  </a:lnTo>
                  <a:cubicBezTo>
                    <a:pt x="40554" y="2376151"/>
                    <a:pt x="26516" y="2370336"/>
                    <a:pt x="16165" y="2359986"/>
                  </a:cubicBezTo>
                  <a:cubicBezTo>
                    <a:pt x="5815" y="2349635"/>
                    <a:pt x="0" y="2335597"/>
                    <a:pt x="0" y="2320959"/>
                  </a:cubicBezTo>
                  <a:lnTo>
                    <a:pt x="0" y="55192"/>
                  </a:lnTo>
                  <a:cubicBezTo>
                    <a:pt x="0" y="40554"/>
                    <a:pt x="5815" y="26516"/>
                    <a:pt x="16165" y="16165"/>
                  </a:cubicBezTo>
                  <a:cubicBezTo>
                    <a:pt x="26516" y="5815"/>
                    <a:pt x="40554" y="0"/>
                    <a:pt x="55192" y="0"/>
                  </a:cubicBezTo>
                  <a:close/>
                </a:path>
              </a:pathLst>
            </a:custGeom>
            <a:solidFill>
              <a:srgbClr val="3725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g35c3d30e88a_1_801"/>
            <p:cNvSpPr txBox="1"/>
            <p:nvPr/>
          </p:nvSpPr>
          <p:spPr>
            <a:xfrm>
              <a:off x="0" y="-19050"/>
              <a:ext cx="1956900" cy="2395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36" name="Google Shape;436;g35c3d30e88a_1_801"/>
          <p:cNvSpPr txBox="1"/>
          <p:nvPr/>
        </p:nvSpPr>
        <p:spPr>
          <a:xfrm>
            <a:off x="3106888" y="4405475"/>
            <a:ext cx="12714600" cy="2647500"/>
          </a:xfrm>
          <a:prstGeom prst="rect">
            <a:avLst/>
          </a:prstGeom>
          <a:noFill/>
          <a:ln>
            <a:noFill/>
          </a:ln>
        </p:spPr>
        <p:txBody>
          <a:bodyPr anchorCtr="0" anchor="t" bIns="91425" lIns="91425" spcFirstLastPara="1" rIns="91425" wrap="square" tIns="91425">
            <a:spAutoFit/>
          </a:bodyPr>
          <a:lstStyle/>
          <a:p>
            <a:pPr indent="-431800" lvl="0" marL="457200" rtl="0" algn="l">
              <a:spcBef>
                <a:spcPts val="0"/>
              </a:spcBef>
              <a:spcAft>
                <a:spcPts val="0"/>
              </a:spcAft>
              <a:buClr>
                <a:schemeClr val="lt1"/>
              </a:buClr>
              <a:buSzPts val="3200"/>
              <a:buChar char="●"/>
            </a:pPr>
            <a:r>
              <a:rPr b="1" lang="en-US" sz="3200">
                <a:solidFill>
                  <a:schemeClr val="lt1"/>
                </a:solidFill>
              </a:rPr>
              <a:t>Pensamiento </a:t>
            </a:r>
            <a:r>
              <a:rPr b="1" lang="en-US" sz="3200">
                <a:solidFill>
                  <a:schemeClr val="lt1"/>
                </a:solidFill>
              </a:rPr>
              <a:t>Crítico</a:t>
            </a:r>
            <a:r>
              <a:rPr b="1" lang="en-US" sz="3200">
                <a:solidFill>
                  <a:schemeClr val="lt1"/>
                </a:solidFill>
              </a:rPr>
              <a:t>:</a:t>
            </a:r>
            <a:r>
              <a:rPr lang="en-US" sz="3200">
                <a:solidFill>
                  <a:schemeClr val="lt1"/>
                </a:solidFill>
              </a:rPr>
              <a:t> Es posible que como estudiante nos enfrentemos por primera vez al reto de explorar y modificar el </a:t>
            </a:r>
            <a:r>
              <a:rPr lang="en-US" sz="3200">
                <a:solidFill>
                  <a:schemeClr val="lt1"/>
                </a:solidFill>
              </a:rPr>
              <a:t>código</a:t>
            </a:r>
            <a:r>
              <a:rPr lang="en-US" sz="3200">
                <a:solidFill>
                  <a:schemeClr val="lt1"/>
                </a:solidFill>
              </a:rPr>
              <a:t> del kernel de linux, o bien a modificarlo tan a fondo, es importante que fortalecer el pensamiento </a:t>
            </a:r>
            <a:r>
              <a:rPr lang="en-US" sz="3200">
                <a:solidFill>
                  <a:schemeClr val="lt1"/>
                </a:solidFill>
              </a:rPr>
              <a:t>crítico para </a:t>
            </a:r>
            <a:r>
              <a:rPr lang="en-US" sz="3200">
                <a:solidFill>
                  <a:schemeClr val="lt1"/>
                </a:solidFill>
              </a:rPr>
              <a:t>este nuevo reto.</a:t>
            </a:r>
            <a:endParaRPr sz="3200">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1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442" name="Google Shape;442;p12"/>
          <p:cNvSpPr/>
          <p:nvPr/>
        </p:nvSpPr>
        <p:spPr>
          <a:xfrm rot="933090">
            <a:off x="-5940312" y="-3090567"/>
            <a:ext cx="8326113" cy="725065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sp>
        <p:nvSpPr>
          <p:cNvPr id="443" name="Google Shape;443;p12"/>
          <p:cNvSpPr/>
          <p:nvPr/>
        </p:nvSpPr>
        <p:spPr>
          <a:xfrm rot="933090">
            <a:off x="16283036" y="5632972"/>
            <a:ext cx="8326113" cy="725065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grpSp>
        <p:nvGrpSpPr>
          <p:cNvPr id="444" name="Google Shape;444;p12"/>
          <p:cNvGrpSpPr/>
          <p:nvPr/>
        </p:nvGrpSpPr>
        <p:grpSpPr>
          <a:xfrm>
            <a:off x="6725937" y="6354796"/>
            <a:ext cx="4836125" cy="1241011"/>
            <a:chOff x="0" y="-19050"/>
            <a:chExt cx="1273712" cy="326851"/>
          </a:xfrm>
        </p:grpSpPr>
        <p:sp>
          <p:nvSpPr>
            <p:cNvPr id="445" name="Google Shape;445;p12"/>
            <p:cNvSpPr/>
            <p:nvPr/>
          </p:nvSpPr>
          <p:spPr>
            <a:xfrm>
              <a:off x="0" y="0"/>
              <a:ext cx="1273712" cy="307801"/>
            </a:xfrm>
            <a:custGeom>
              <a:rect b="b" l="l" r="r" t="t"/>
              <a:pathLst>
                <a:path extrusionOk="0" h="307801" w="1273712">
                  <a:moveTo>
                    <a:pt x="81643" y="0"/>
                  </a:moveTo>
                  <a:lnTo>
                    <a:pt x="1192069" y="0"/>
                  </a:lnTo>
                  <a:cubicBezTo>
                    <a:pt x="1237159" y="0"/>
                    <a:pt x="1273712" y="36553"/>
                    <a:pt x="1273712" y="81643"/>
                  </a:cubicBezTo>
                  <a:lnTo>
                    <a:pt x="1273712" y="226157"/>
                  </a:lnTo>
                  <a:cubicBezTo>
                    <a:pt x="1273712" y="271248"/>
                    <a:pt x="1237159" y="307801"/>
                    <a:pt x="1192069" y="307801"/>
                  </a:cubicBezTo>
                  <a:lnTo>
                    <a:pt x="81643" y="307801"/>
                  </a:lnTo>
                  <a:cubicBezTo>
                    <a:pt x="36553" y="307801"/>
                    <a:pt x="0" y="271248"/>
                    <a:pt x="0" y="226157"/>
                  </a:cubicBezTo>
                  <a:lnTo>
                    <a:pt x="0" y="81643"/>
                  </a:lnTo>
                  <a:cubicBezTo>
                    <a:pt x="0" y="36553"/>
                    <a:pt x="36553" y="0"/>
                    <a:pt x="81643" y="0"/>
                  </a:cubicBezTo>
                  <a:close/>
                </a:path>
              </a:pathLst>
            </a:custGeom>
            <a:solidFill>
              <a:srgbClr val="B08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2"/>
            <p:cNvSpPr txBox="1"/>
            <p:nvPr/>
          </p:nvSpPr>
          <p:spPr>
            <a:xfrm>
              <a:off x="0" y="-19050"/>
              <a:ext cx="1273712" cy="326851"/>
            </a:xfrm>
            <a:prstGeom prst="rect">
              <a:avLst/>
            </a:prstGeom>
            <a:noFill/>
            <a:ln>
              <a:noFill/>
            </a:ln>
          </p:spPr>
          <p:txBody>
            <a:bodyPr anchorCtr="0" anchor="ctr" bIns="50800" lIns="50800" spcFirstLastPara="1" rIns="50800" wrap="square" tIns="50800">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47" name="Google Shape;447;p12"/>
          <p:cNvSpPr txBox="1"/>
          <p:nvPr/>
        </p:nvSpPr>
        <p:spPr>
          <a:xfrm>
            <a:off x="3937269" y="2564169"/>
            <a:ext cx="10413462" cy="321564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b="0" i="0" lang="en-US" sz="10500" u="none" cap="none" strike="noStrike">
                <a:solidFill>
                  <a:srgbClr val="FFFFFF"/>
                </a:solidFill>
                <a:latin typeface="Arial"/>
                <a:ea typeface="Arial"/>
                <a:cs typeface="Arial"/>
                <a:sym typeface="Arial"/>
              </a:rPr>
              <a:t>¡GRACIAS POR LA ATENCIÓN!</a:t>
            </a:r>
            <a:endParaRPr/>
          </a:p>
        </p:txBody>
      </p:sp>
      <p:sp>
        <p:nvSpPr>
          <p:cNvPr id="448" name="Google Shape;448;p12"/>
          <p:cNvSpPr txBox="1"/>
          <p:nvPr/>
        </p:nvSpPr>
        <p:spPr>
          <a:xfrm>
            <a:off x="7689503" y="6520294"/>
            <a:ext cx="2908995" cy="88709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199" u="none" cap="none" strike="noStrike">
                <a:solidFill>
                  <a:srgbClr val="FFFFFF"/>
                </a:solidFill>
                <a:latin typeface="Arial"/>
                <a:ea typeface="Arial"/>
                <a:cs typeface="Arial"/>
                <a:sym typeface="Arial"/>
              </a:rPr>
              <a:t>¿Dudas?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g35c3d30e88a_1_21"/>
          <p:cNvPicPr preferRelativeResize="0"/>
          <p:nvPr/>
        </p:nvPicPr>
        <p:blipFill>
          <a:blip r:embed="rId3">
            <a:alphaModFix/>
          </a:blip>
          <a:stretch>
            <a:fillRect/>
          </a:stretch>
        </p:blipFill>
        <p:spPr>
          <a:xfrm>
            <a:off x="-1158437" y="-2602448"/>
            <a:ext cx="20604868" cy="12889450"/>
          </a:xfrm>
          <a:prstGeom prst="rect">
            <a:avLst/>
          </a:prstGeom>
          <a:noFill/>
          <a:ln>
            <a:noFill/>
          </a:ln>
        </p:spPr>
      </p:pic>
      <p:sp>
        <p:nvSpPr>
          <p:cNvPr id="108" name="Google Shape;108;g35c3d30e88a_1_21"/>
          <p:cNvSpPr txBox="1"/>
          <p:nvPr/>
        </p:nvSpPr>
        <p:spPr>
          <a:xfrm>
            <a:off x="6730250" y="3428988"/>
            <a:ext cx="10411800" cy="4710000"/>
          </a:xfrm>
          <a:prstGeom prst="rect">
            <a:avLst/>
          </a:prstGeom>
          <a:noFill/>
          <a:ln>
            <a:noFill/>
          </a:ln>
        </p:spPr>
        <p:txBody>
          <a:bodyPr anchorCtr="0" anchor="t" bIns="91425" lIns="91425" spcFirstLastPara="1" rIns="91425" wrap="square" tIns="91425">
            <a:spAutoFit/>
          </a:bodyPr>
          <a:lstStyle/>
          <a:p>
            <a:pPr indent="-495300" lvl="0" marL="457200" rtl="0" algn="l">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Personalizando el kernel de Linux</a:t>
            </a:r>
            <a:endParaRPr sz="4200">
              <a:solidFill>
                <a:schemeClr val="lt1"/>
              </a:solidFill>
              <a:latin typeface="Calibri"/>
              <a:ea typeface="Calibri"/>
              <a:cs typeface="Calibri"/>
              <a:sym typeface="Calibri"/>
            </a:endParaRPr>
          </a:p>
          <a:p>
            <a:pPr indent="-495300" lvl="0" marL="457200" rtl="0" algn="l">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Depuración y prueba del kernel</a:t>
            </a:r>
            <a:endParaRPr sz="4200">
              <a:solidFill>
                <a:schemeClr val="lt1"/>
              </a:solidFill>
              <a:latin typeface="Calibri"/>
              <a:ea typeface="Calibri"/>
              <a:cs typeface="Calibri"/>
              <a:sym typeface="Calibri"/>
            </a:endParaRPr>
          </a:p>
          <a:p>
            <a:pPr indent="-495300" lvl="0" marL="457200" rtl="0" algn="l">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Definición y función de las llamadas al sistema</a:t>
            </a:r>
            <a:endParaRPr sz="4200">
              <a:solidFill>
                <a:schemeClr val="lt1"/>
              </a:solidFill>
              <a:latin typeface="Calibri"/>
              <a:ea typeface="Calibri"/>
              <a:cs typeface="Calibri"/>
              <a:sym typeface="Calibri"/>
            </a:endParaRPr>
          </a:p>
          <a:p>
            <a:pPr indent="-495300" lvl="0" marL="457200" rtl="0" algn="l">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Flujo de llamadas del sistema</a:t>
            </a:r>
            <a:endParaRPr sz="4200">
              <a:solidFill>
                <a:schemeClr val="lt1"/>
              </a:solidFill>
              <a:latin typeface="Calibri"/>
              <a:ea typeface="Calibri"/>
              <a:cs typeface="Calibri"/>
              <a:sym typeface="Calibri"/>
            </a:endParaRPr>
          </a:p>
          <a:p>
            <a:pPr indent="-495300" lvl="0" marL="457200" rtl="0" algn="l">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Llamadas comunes al sistema en Linux</a:t>
            </a:r>
            <a:endParaRPr sz="4200">
              <a:solidFill>
                <a:schemeClr val="lt1"/>
              </a:solidFill>
              <a:latin typeface="Calibri"/>
              <a:ea typeface="Calibri"/>
              <a:cs typeface="Calibri"/>
              <a:sym typeface="Calibri"/>
            </a:endParaRPr>
          </a:p>
          <a:p>
            <a:pPr indent="-495300" lvl="0" marL="457200" rtl="0" algn="l">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Desarrollo de llamadas al sistema</a:t>
            </a:r>
            <a:endParaRPr sz="4200">
              <a:solidFill>
                <a:schemeClr val="lt1"/>
              </a:solidFill>
              <a:latin typeface="Calibri"/>
              <a:ea typeface="Calibri"/>
              <a:cs typeface="Calibri"/>
              <a:sym typeface="Calibri"/>
            </a:endParaRPr>
          </a:p>
        </p:txBody>
      </p:sp>
      <p:grpSp>
        <p:nvGrpSpPr>
          <p:cNvPr id="109" name="Google Shape;109;g35c3d30e88a_1_21"/>
          <p:cNvGrpSpPr/>
          <p:nvPr/>
        </p:nvGrpSpPr>
        <p:grpSpPr>
          <a:xfrm>
            <a:off x="5261819" y="1886650"/>
            <a:ext cx="7764346" cy="662378"/>
            <a:chOff x="5261919" y="2543550"/>
            <a:chExt cx="7764346" cy="662378"/>
          </a:xfrm>
        </p:grpSpPr>
        <p:grpSp>
          <p:nvGrpSpPr>
            <p:cNvPr id="110" name="Google Shape;110;g35c3d30e88a_1_21"/>
            <p:cNvGrpSpPr/>
            <p:nvPr/>
          </p:nvGrpSpPr>
          <p:grpSpPr>
            <a:xfrm>
              <a:off x="5261919" y="2543553"/>
              <a:ext cx="7764346" cy="662374"/>
              <a:chOff x="0" y="-28575"/>
              <a:chExt cx="5099400" cy="435000"/>
            </a:xfrm>
          </p:grpSpPr>
          <p:sp>
            <p:nvSpPr>
              <p:cNvPr id="111" name="Google Shape;111;g35c3d30e88a_1_21"/>
              <p:cNvSpPr/>
              <p:nvPr/>
            </p:nvSpPr>
            <p:spPr>
              <a:xfrm>
                <a:off x="0" y="0"/>
                <a:ext cx="5099278" cy="406400"/>
              </a:xfrm>
              <a:custGeom>
                <a:rect b="b" l="l" r="r" t="t"/>
                <a:pathLst>
                  <a:path extrusionOk="0" h="406400" w="5099278">
                    <a:moveTo>
                      <a:pt x="4896078" y="0"/>
                    </a:moveTo>
                    <a:cubicBezTo>
                      <a:pt x="5008302" y="0"/>
                      <a:pt x="5099278" y="90976"/>
                      <a:pt x="5099278" y="203200"/>
                    </a:cubicBezTo>
                    <a:cubicBezTo>
                      <a:pt x="5099278" y="315424"/>
                      <a:pt x="5008302" y="406400"/>
                      <a:pt x="4896078" y="406400"/>
                    </a:cubicBezTo>
                    <a:lnTo>
                      <a:pt x="203200" y="406400"/>
                    </a:lnTo>
                    <a:cubicBezTo>
                      <a:pt x="90976" y="406400"/>
                      <a:pt x="0" y="315424"/>
                      <a:pt x="0" y="203200"/>
                    </a:cubicBezTo>
                    <a:cubicBezTo>
                      <a:pt x="0" y="90976"/>
                      <a:pt x="90976" y="0"/>
                      <a:pt x="203200" y="0"/>
                    </a:cubicBezTo>
                    <a:close/>
                  </a:path>
                </a:pathLst>
              </a:custGeom>
              <a:solidFill>
                <a:srgbClr val="67D3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g35c3d30e88a_1_21"/>
              <p:cNvSpPr txBox="1"/>
              <p:nvPr/>
            </p:nvSpPr>
            <p:spPr>
              <a:xfrm>
                <a:off x="0" y="-28575"/>
                <a:ext cx="5099400" cy="435000"/>
              </a:xfrm>
              <a:prstGeom prst="rect">
                <a:avLst/>
              </a:prstGeom>
              <a:noFill/>
              <a:ln>
                <a:noFill/>
              </a:ln>
            </p:spPr>
            <p:txBody>
              <a:bodyPr anchorCtr="0" anchor="ctr" bIns="50800" lIns="50800" spcFirstLastPara="1" rIns="50800" wrap="square" tIns="50800">
                <a:noAutofit/>
              </a:bodyPr>
              <a:lstStyle/>
              <a:p>
                <a:pPr indent="0" lvl="0" marL="0" marR="0" rtl="0" algn="ctr">
                  <a:lnSpc>
                    <a:spcPct val="129978"/>
                  </a:lnSpc>
                  <a:spcBef>
                    <a:spcPts val="0"/>
                  </a:spcBef>
                  <a:spcAft>
                    <a:spcPts val="0"/>
                  </a:spcAft>
                  <a:buClr>
                    <a:srgbClr val="000000"/>
                  </a:buClr>
                  <a:buSzPts val="2325"/>
                  <a:buFont typeface="Arial"/>
                  <a:buNone/>
                </a:pPr>
                <a:r>
                  <a:rPr b="1" lang="en-US" sz="2325">
                    <a:latin typeface="Montserrat"/>
                    <a:ea typeface="Montserrat"/>
                    <a:cs typeface="Montserrat"/>
                    <a:sym typeface="Montserrat"/>
                  </a:rPr>
                  <a:t>AGENDA</a:t>
                </a:r>
                <a:endParaRPr b="0" i="0" sz="1400" u="none" cap="none" strike="noStrike">
                  <a:solidFill>
                    <a:srgbClr val="000000"/>
                  </a:solidFill>
                  <a:latin typeface="Arial"/>
                  <a:ea typeface="Arial"/>
                  <a:cs typeface="Arial"/>
                  <a:sym typeface="Arial"/>
                </a:endParaRPr>
              </a:p>
            </p:txBody>
          </p:sp>
        </p:grpSp>
        <p:pic>
          <p:nvPicPr>
            <p:cNvPr id="113" name="Google Shape;113;g35c3d30e88a_1_21"/>
            <p:cNvPicPr preferRelativeResize="0"/>
            <p:nvPr/>
          </p:nvPicPr>
          <p:blipFill>
            <a:blip r:embed="rId4">
              <a:alphaModFix/>
            </a:blip>
            <a:stretch>
              <a:fillRect/>
            </a:stretch>
          </p:blipFill>
          <p:spPr>
            <a:xfrm>
              <a:off x="7758125" y="2543550"/>
              <a:ext cx="662374" cy="662374"/>
            </a:xfrm>
            <a:prstGeom prst="rect">
              <a:avLst/>
            </a:prstGeom>
            <a:noFill/>
            <a:ln>
              <a:noFill/>
            </a:ln>
          </p:spPr>
        </p:pic>
      </p:grpSp>
      <p:pic>
        <p:nvPicPr>
          <p:cNvPr id="114" name="Google Shape;114;g35c3d30e88a_1_21"/>
          <p:cNvPicPr preferRelativeResize="0"/>
          <p:nvPr/>
        </p:nvPicPr>
        <p:blipFill>
          <a:blip r:embed="rId5">
            <a:alphaModFix/>
          </a:blip>
          <a:stretch>
            <a:fillRect/>
          </a:stretch>
        </p:blipFill>
        <p:spPr>
          <a:xfrm>
            <a:off x="1264525" y="3317240"/>
            <a:ext cx="3652525" cy="3652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18" name="Shape 118"/>
        <p:cNvGrpSpPr/>
        <p:nvPr/>
      </p:nvGrpSpPr>
      <p:grpSpPr>
        <a:xfrm>
          <a:off x="0" y="0"/>
          <a:ext cx="0" cy="0"/>
          <a:chOff x="0" y="0"/>
          <a:chExt cx="0" cy="0"/>
        </a:xfrm>
      </p:grpSpPr>
      <p:grpSp>
        <p:nvGrpSpPr>
          <p:cNvPr id="119" name="Google Shape;119;g35c3d30e88a_1_108"/>
          <p:cNvGrpSpPr/>
          <p:nvPr/>
        </p:nvGrpSpPr>
        <p:grpSpPr>
          <a:xfrm>
            <a:off x="3300300" y="3865649"/>
            <a:ext cx="11687426" cy="2780189"/>
            <a:chOff x="0" y="-19050"/>
            <a:chExt cx="1876865" cy="1078889"/>
          </a:xfrm>
        </p:grpSpPr>
        <p:sp>
          <p:nvSpPr>
            <p:cNvPr id="120" name="Google Shape;120;g35c3d30e88a_1_108"/>
            <p:cNvSpPr/>
            <p:nvPr/>
          </p:nvSpPr>
          <p:spPr>
            <a:xfrm>
              <a:off x="0" y="0"/>
              <a:ext cx="1876865" cy="1059839"/>
            </a:xfrm>
            <a:custGeom>
              <a:rect b="b" l="l" r="r" t="t"/>
              <a:pathLst>
                <a:path extrusionOk="0" h="1059839" w="1876865">
                  <a:moveTo>
                    <a:pt x="55406" y="0"/>
                  </a:moveTo>
                  <a:lnTo>
                    <a:pt x="1821459" y="0"/>
                  </a:lnTo>
                  <a:cubicBezTo>
                    <a:pt x="1852059" y="0"/>
                    <a:pt x="1876865" y="24806"/>
                    <a:pt x="1876865" y="55406"/>
                  </a:cubicBezTo>
                  <a:lnTo>
                    <a:pt x="1876865" y="1004433"/>
                  </a:lnTo>
                  <a:cubicBezTo>
                    <a:pt x="1876865" y="1019128"/>
                    <a:pt x="1871027" y="1033220"/>
                    <a:pt x="1860637" y="1043611"/>
                  </a:cubicBezTo>
                  <a:cubicBezTo>
                    <a:pt x="1850246" y="1054002"/>
                    <a:pt x="1836153" y="1059839"/>
                    <a:pt x="1821459" y="1059839"/>
                  </a:cubicBezTo>
                  <a:lnTo>
                    <a:pt x="55406" y="1059839"/>
                  </a:lnTo>
                  <a:cubicBezTo>
                    <a:pt x="24806" y="1059839"/>
                    <a:pt x="0" y="1035033"/>
                    <a:pt x="0" y="1004433"/>
                  </a:cubicBezTo>
                  <a:lnTo>
                    <a:pt x="0" y="55406"/>
                  </a:lnTo>
                  <a:cubicBezTo>
                    <a:pt x="0" y="24806"/>
                    <a:pt x="24806" y="0"/>
                    <a:pt x="55406"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g35c3d30e88a_1_108"/>
            <p:cNvSpPr txBox="1"/>
            <p:nvPr/>
          </p:nvSpPr>
          <p:spPr>
            <a:xfrm>
              <a:off x="0" y="-19050"/>
              <a:ext cx="1876800" cy="10788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2" name="Google Shape;122;g35c3d30e88a_1_108"/>
          <p:cNvGrpSpPr/>
          <p:nvPr/>
        </p:nvGrpSpPr>
        <p:grpSpPr>
          <a:xfrm>
            <a:off x="3713601" y="4575230"/>
            <a:ext cx="1136538" cy="1136538"/>
            <a:chOff x="0" y="0"/>
            <a:chExt cx="812800" cy="812800"/>
          </a:xfrm>
        </p:grpSpPr>
        <p:sp>
          <p:nvSpPr>
            <p:cNvPr id="123" name="Google Shape;123;g35c3d30e88a_1_10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B2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g35c3d30e88a_1_108"/>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5" name="Google Shape;125;g35c3d30e88a_1_108"/>
          <p:cNvSpPr/>
          <p:nvPr/>
        </p:nvSpPr>
        <p:spPr>
          <a:xfrm>
            <a:off x="3925029" y="4743205"/>
            <a:ext cx="713664" cy="713664"/>
          </a:xfrm>
          <a:custGeom>
            <a:rect b="b" l="l" r="r" t="t"/>
            <a:pathLst>
              <a:path extrusionOk="0" h="713664" w="713664">
                <a:moveTo>
                  <a:pt x="0" y="0"/>
                </a:moveTo>
                <a:lnTo>
                  <a:pt x="713664" y="0"/>
                </a:lnTo>
                <a:lnTo>
                  <a:pt x="713664" y="713664"/>
                </a:lnTo>
                <a:lnTo>
                  <a:pt x="0" y="713664"/>
                </a:lnTo>
                <a:lnTo>
                  <a:pt x="0" y="0"/>
                </a:lnTo>
                <a:close/>
              </a:path>
            </a:pathLst>
          </a:custGeom>
          <a:blipFill rotWithShape="1">
            <a:blip r:embed="rId3">
              <a:alphaModFix/>
            </a:blip>
            <a:stretch>
              <a:fillRect b="0" l="0" r="0" t="0"/>
            </a:stretch>
          </a:blipFill>
          <a:ln>
            <a:noFill/>
          </a:ln>
        </p:spPr>
      </p:sp>
      <p:sp>
        <p:nvSpPr>
          <p:cNvPr id="126" name="Google Shape;126;g35c3d30e88a_1_108"/>
          <p:cNvSpPr txBox="1"/>
          <p:nvPr/>
        </p:nvSpPr>
        <p:spPr>
          <a:xfrm>
            <a:off x="1028700" y="1089979"/>
            <a:ext cx="16230600" cy="7695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lang="en-US" sz="5000">
                <a:solidFill>
                  <a:srgbClr val="FFFFFF"/>
                </a:solidFill>
              </a:rPr>
              <a:t>COMPETENCIA(S) QUE DESARROLLAREMOS</a:t>
            </a:r>
            <a:endParaRPr/>
          </a:p>
        </p:txBody>
      </p:sp>
      <p:sp>
        <p:nvSpPr>
          <p:cNvPr id="127" name="Google Shape;127;g35c3d30e88a_1_108"/>
          <p:cNvSpPr/>
          <p:nvPr/>
        </p:nvSpPr>
        <p:spPr>
          <a:xfrm>
            <a:off x="18996545" y="5524221"/>
            <a:ext cx="4626468" cy="4575998"/>
          </a:xfrm>
          <a:custGeom>
            <a:rect b="b" l="l" r="r" t="t"/>
            <a:pathLst>
              <a:path extrusionOk="0" h="4575998" w="4626468">
                <a:moveTo>
                  <a:pt x="0" y="0"/>
                </a:moveTo>
                <a:lnTo>
                  <a:pt x="4626468" y="0"/>
                </a:lnTo>
                <a:lnTo>
                  <a:pt x="4626468" y="4575998"/>
                </a:lnTo>
                <a:lnTo>
                  <a:pt x="0" y="4575998"/>
                </a:lnTo>
                <a:lnTo>
                  <a:pt x="0" y="0"/>
                </a:lnTo>
                <a:close/>
              </a:path>
            </a:pathLst>
          </a:custGeom>
          <a:blipFill rotWithShape="1">
            <a:blip r:embed="rId4">
              <a:alphaModFix/>
            </a:blip>
            <a:stretch>
              <a:fillRect b="0" l="0" r="0" t="0"/>
            </a:stretch>
          </a:blipFill>
          <a:ln>
            <a:noFill/>
          </a:ln>
        </p:spPr>
      </p:sp>
      <p:sp>
        <p:nvSpPr>
          <p:cNvPr id="128" name="Google Shape;128;g35c3d30e88a_1_108"/>
          <p:cNvSpPr txBox="1"/>
          <p:nvPr/>
        </p:nvSpPr>
        <p:spPr>
          <a:xfrm>
            <a:off x="19409211" y="6071282"/>
            <a:ext cx="3428400" cy="3725100"/>
          </a:xfrm>
          <a:prstGeom prst="rect">
            <a:avLst/>
          </a:prstGeom>
          <a:noFill/>
          <a:ln>
            <a:noFill/>
          </a:ln>
        </p:spPr>
        <p:txBody>
          <a:bodyPr anchorCtr="0" anchor="t" bIns="0" lIns="0" spcFirstLastPara="1" rIns="0" wrap="square" tIns="0">
            <a:spAutoFit/>
          </a:bodyPr>
          <a:lstStyle/>
          <a:p>
            <a:pPr indent="0" lvl="0" marL="0" marR="0" rtl="0" algn="ctr">
              <a:lnSpc>
                <a:spcPct val="139982"/>
              </a:lnSpc>
              <a:spcBef>
                <a:spcPts val="0"/>
              </a:spcBef>
              <a:spcAft>
                <a:spcPts val="0"/>
              </a:spcAft>
              <a:buNone/>
            </a:pPr>
            <a:r>
              <a:rPr b="0" i="0" lang="en-US" sz="2241" u="none" cap="none" strike="noStrike">
                <a:solidFill>
                  <a:srgbClr val="131416"/>
                </a:solidFill>
                <a:latin typeface="Open Sans"/>
                <a:ea typeface="Open Sans"/>
                <a:cs typeface="Open Sans"/>
                <a:sym typeface="Open Sans"/>
              </a:rPr>
              <a:t>En el programa del curso </a:t>
            </a:r>
            <a:r>
              <a:rPr lang="en-US" sz="2241">
                <a:solidFill>
                  <a:srgbClr val="131416"/>
                </a:solidFill>
                <a:latin typeface="Open Sans"/>
                <a:ea typeface="Open Sans"/>
                <a:cs typeface="Open Sans"/>
                <a:sym typeface="Open Sans"/>
              </a:rPr>
              <a:t>encontrarás</a:t>
            </a:r>
            <a:r>
              <a:rPr b="0" i="0" lang="en-US" sz="2241" u="none" cap="none" strike="noStrike">
                <a:solidFill>
                  <a:srgbClr val="131416"/>
                </a:solidFill>
                <a:latin typeface="Open Sans"/>
                <a:ea typeface="Open Sans"/>
                <a:cs typeface="Open Sans"/>
                <a:sym typeface="Open Sans"/>
              </a:rPr>
              <a:t> la competencia o competencias que debe cumplir el curso que </a:t>
            </a:r>
            <a:r>
              <a:rPr lang="en-US" sz="2241">
                <a:solidFill>
                  <a:srgbClr val="131416"/>
                </a:solidFill>
                <a:latin typeface="Open Sans"/>
                <a:ea typeface="Open Sans"/>
                <a:cs typeface="Open Sans"/>
                <a:sym typeface="Open Sans"/>
              </a:rPr>
              <a:t>estás</a:t>
            </a:r>
            <a:r>
              <a:rPr b="0" i="0" lang="en-US" sz="2241" u="none" cap="none" strike="noStrike">
                <a:solidFill>
                  <a:srgbClr val="131416"/>
                </a:solidFill>
                <a:latin typeface="Open Sans"/>
                <a:ea typeface="Open Sans"/>
                <a:cs typeface="Open Sans"/>
                <a:sym typeface="Open Sans"/>
              </a:rPr>
              <a:t> impartiendo.</a:t>
            </a:r>
            <a:endParaRPr/>
          </a:p>
          <a:p>
            <a:pPr indent="0" lvl="0" marL="0" marR="0" rtl="0" algn="ctr">
              <a:lnSpc>
                <a:spcPct val="139982"/>
              </a:lnSpc>
              <a:spcBef>
                <a:spcPts val="0"/>
              </a:spcBef>
              <a:spcAft>
                <a:spcPts val="0"/>
              </a:spcAft>
              <a:buNone/>
            </a:pPr>
            <a:r>
              <a:rPr b="0" i="0" lang="en-US" sz="2241" u="none" cap="none" strike="noStrike">
                <a:solidFill>
                  <a:srgbClr val="131416"/>
                </a:solidFill>
                <a:latin typeface="Open Sans"/>
                <a:ea typeface="Open Sans"/>
                <a:cs typeface="Open Sans"/>
                <a:sym typeface="Open Sans"/>
              </a:rPr>
              <a:t>Colocala(s) en este apartado </a:t>
            </a:r>
            <a:endParaRPr/>
          </a:p>
        </p:txBody>
      </p:sp>
      <p:sp>
        <p:nvSpPr>
          <p:cNvPr id="129" name="Google Shape;129;g35c3d30e88a_1_108"/>
          <p:cNvSpPr txBox="1"/>
          <p:nvPr/>
        </p:nvSpPr>
        <p:spPr>
          <a:xfrm>
            <a:off x="5040450" y="4336154"/>
            <a:ext cx="9287400" cy="1908600"/>
          </a:xfrm>
          <a:prstGeom prst="rect">
            <a:avLst/>
          </a:prstGeom>
          <a:noFill/>
          <a:ln>
            <a:noFill/>
          </a:ln>
        </p:spPr>
        <p:txBody>
          <a:bodyPr anchorCtr="0" anchor="t" bIns="0" lIns="0" spcFirstLastPara="1" rIns="0" wrap="square" tIns="0">
            <a:spAutoFit/>
          </a:bodyPr>
          <a:lstStyle/>
          <a:p>
            <a:pPr indent="-355600" lvl="0" marL="457200" marR="0" rtl="0" algn="l">
              <a:lnSpc>
                <a:spcPct val="130000"/>
              </a:lnSpc>
              <a:spcBef>
                <a:spcPts val="0"/>
              </a:spcBef>
              <a:spcAft>
                <a:spcPts val="0"/>
              </a:spcAft>
              <a:buClr>
                <a:srgbClr val="FFFFFF"/>
              </a:buClr>
              <a:buSzPts val="2000"/>
              <a:buFont typeface="Montserrat"/>
              <a:buChar char="●"/>
            </a:pPr>
            <a:r>
              <a:rPr lang="en-US" sz="2000">
                <a:solidFill>
                  <a:srgbClr val="FFFFFF"/>
                </a:solidFill>
                <a:latin typeface="Montserrat"/>
                <a:ea typeface="Montserrat"/>
                <a:cs typeface="Montserrat"/>
                <a:sym typeface="Montserrat"/>
              </a:rPr>
              <a:t>Entender el marco de referencia o estructura lógica general de un sistema operativo, que le permita la utilización, análisis y diseño de sistemas operativos.</a:t>
            </a:r>
            <a:endParaRPr sz="2000">
              <a:solidFill>
                <a:srgbClr val="FFFFFF"/>
              </a:solidFill>
              <a:latin typeface="Montserrat"/>
              <a:ea typeface="Montserrat"/>
              <a:cs typeface="Montserrat"/>
              <a:sym typeface="Montserrat"/>
            </a:endParaRPr>
          </a:p>
          <a:p>
            <a:pPr indent="-355600" lvl="0" marL="457200" marR="0" rtl="0" algn="l">
              <a:lnSpc>
                <a:spcPct val="130000"/>
              </a:lnSpc>
              <a:spcBef>
                <a:spcPts val="0"/>
              </a:spcBef>
              <a:spcAft>
                <a:spcPts val="0"/>
              </a:spcAft>
              <a:buClr>
                <a:srgbClr val="FFFFFF"/>
              </a:buClr>
              <a:buSzPts val="2000"/>
              <a:buFont typeface="Montserrat"/>
              <a:buChar char="●"/>
            </a:pPr>
            <a:r>
              <a:rPr lang="en-US" sz="2000">
                <a:solidFill>
                  <a:srgbClr val="FFFFFF"/>
                </a:solidFill>
                <a:latin typeface="Montserrat"/>
                <a:ea typeface="Montserrat"/>
                <a:cs typeface="Montserrat"/>
                <a:sym typeface="Montserrat"/>
              </a:rPr>
              <a:t>Desarrollar e implementar nuevos sistemas operativos y modificar funcionalidades de sistemas operativos existentes</a:t>
            </a:r>
            <a:endParaRPr sz="2000">
              <a:solidFill>
                <a:srgbClr val="FFFFFF"/>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33" name="Shape 133"/>
        <p:cNvGrpSpPr/>
        <p:nvPr/>
      </p:nvGrpSpPr>
      <p:grpSpPr>
        <a:xfrm>
          <a:off x="0" y="0"/>
          <a:ext cx="0" cy="0"/>
          <a:chOff x="0" y="0"/>
          <a:chExt cx="0" cy="0"/>
        </a:xfrm>
      </p:grpSpPr>
      <p:sp>
        <p:nvSpPr>
          <p:cNvPr id="134" name="Google Shape;134;p2"/>
          <p:cNvSpPr/>
          <p:nvPr/>
        </p:nvSpPr>
        <p:spPr>
          <a:xfrm rot="-6500666">
            <a:off x="-2895725" y="-3724982"/>
            <a:ext cx="22771623" cy="18879746"/>
          </a:xfrm>
          <a:custGeom>
            <a:rect b="b" l="l" r="r" t="t"/>
            <a:pathLst>
              <a:path extrusionOk="0" h="18863483" w="22752008">
                <a:moveTo>
                  <a:pt x="0" y="0"/>
                </a:moveTo>
                <a:lnTo>
                  <a:pt x="22752007" y="0"/>
                </a:lnTo>
                <a:lnTo>
                  <a:pt x="22752007" y="18863483"/>
                </a:lnTo>
                <a:lnTo>
                  <a:pt x="0" y="18863483"/>
                </a:lnTo>
                <a:lnTo>
                  <a:pt x="0" y="0"/>
                </a:lnTo>
                <a:close/>
              </a:path>
            </a:pathLst>
          </a:custGeom>
          <a:blipFill rotWithShape="1">
            <a:blip r:embed="rId3">
              <a:alphaModFix/>
            </a:blip>
            <a:stretch>
              <a:fillRect b="0" l="0" r="0" t="0"/>
            </a:stretch>
          </a:blipFill>
          <a:ln>
            <a:noFill/>
          </a:ln>
        </p:spPr>
      </p:sp>
      <p:grpSp>
        <p:nvGrpSpPr>
          <p:cNvPr id="135" name="Google Shape;135;p2"/>
          <p:cNvGrpSpPr/>
          <p:nvPr/>
        </p:nvGrpSpPr>
        <p:grpSpPr>
          <a:xfrm>
            <a:off x="684792" y="596982"/>
            <a:ext cx="7288988" cy="8925485"/>
            <a:chOff x="0" y="-28575"/>
            <a:chExt cx="1919734" cy="2350745"/>
          </a:xfrm>
        </p:grpSpPr>
        <p:sp>
          <p:nvSpPr>
            <p:cNvPr id="136" name="Google Shape;136;p2"/>
            <p:cNvSpPr/>
            <p:nvPr/>
          </p:nvSpPr>
          <p:spPr>
            <a:xfrm>
              <a:off x="0" y="0"/>
              <a:ext cx="1919734" cy="2322170"/>
            </a:xfrm>
            <a:custGeom>
              <a:rect b="b" l="l" r="r" t="t"/>
              <a:pathLst>
                <a:path extrusionOk="0" h="2322170" w="1919734">
                  <a:moveTo>
                    <a:pt x="54169" y="0"/>
                  </a:moveTo>
                  <a:lnTo>
                    <a:pt x="1865564" y="0"/>
                  </a:lnTo>
                  <a:cubicBezTo>
                    <a:pt x="1895481" y="0"/>
                    <a:pt x="1919734" y="24252"/>
                    <a:pt x="1919734" y="54169"/>
                  </a:cubicBezTo>
                  <a:lnTo>
                    <a:pt x="1919734" y="2268001"/>
                  </a:lnTo>
                  <a:cubicBezTo>
                    <a:pt x="1919734" y="2282367"/>
                    <a:pt x="1914027" y="2296146"/>
                    <a:pt x="1903868" y="2306304"/>
                  </a:cubicBezTo>
                  <a:cubicBezTo>
                    <a:pt x="1893709" y="2316463"/>
                    <a:pt x="1879931" y="2322170"/>
                    <a:pt x="1865564" y="2322170"/>
                  </a:cubicBezTo>
                  <a:lnTo>
                    <a:pt x="54169" y="2322170"/>
                  </a:lnTo>
                  <a:cubicBezTo>
                    <a:pt x="24252" y="2322170"/>
                    <a:pt x="0" y="2297918"/>
                    <a:pt x="0" y="2268001"/>
                  </a:cubicBezTo>
                  <a:lnTo>
                    <a:pt x="0" y="54169"/>
                  </a:lnTo>
                  <a:cubicBezTo>
                    <a:pt x="0" y="24252"/>
                    <a:pt x="24252" y="0"/>
                    <a:pt x="54169"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txBox="1"/>
            <p:nvPr/>
          </p:nvSpPr>
          <p:spPr>
            <a:xfrm>
              <a:off x="0" y="-28575"/>
              <a:ext cx="1919734" cy="235074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8" name="Google Shape;138;p2"/>
          <p:cNvSpPr/>
          <p:nvPr/>
        </p:nvSpPr>
        <p:spPr>
          <a:xfrm>
            <a:off x="1440255" y="2224941"/>
            <a:ext cx="5778062" cy="5778062"/>
          </a:xfrm>
          <a:custGeom>
            <a:rect b="b" l="l" r="r" t="t"/>
            <a:pathLst>
              <a:path extrusionOk="0" h="5778062" w="5778062">
                <a:moveTo>
                  <a:pt x="0" y="0"/>
                </a:moveTo>
                <a:lnTo>
                  <a:pt x="5778063" y="0"/>
                </a:lnTo>
                <a:lnTo>
                  <a:pt x="5778063" y="5778063"/>
                </a:lnTo>
                <a:lnTo>
                  <a:pt x="0" y="5778063"/>
                </a:lnTo>
                <a:lnTo>
                  <a:pt x="0" y="0"/>
                </a:lnTo>
                <a:close/>
              </a:path>
            </a:pathLst>
          </a:custGeom>
          <a:blipFill rotWithShape="1">
            <a:blip r:embed="rId4">
              <a:alphaModFix/>
            </a:blip>
            <a:stretch>
              <a:fillRect b="0" l="0" r="0" t="0"/>
            </a:stretch>
          </a:blipFill>
          <a:ln>
            <a:noFill/>
          </a:ln>
        </p:spPr>
      </p:sp>
      <p:sp>
        <p:nvSpPr>
          <p:cNvPr id="139" name="Google Shape;139;p2"/>
          <p:cNvSpPr txBox="1"/>
          <p:nvPr/>
        </p:nvSpPr>
        <p:spPr>
          <a:xfrm>
            <a:off x="8804950" y="2683500"/>
            <a:ext cx="8454300" cy="7573200"/>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b="1" lang="en-US" sz="2400">
                <a:solidFill>
                  <a:srgbClr val="FFFFFF"/>
                </a:solidFill>
                <a:latin typeface="Montserrat"/>
                <a:ea typeface="Montserrat"/>
                <a:cs typeface="Montserrat"/>
                <a:sym typeface="Montserrat"/>
              </a:rPr>
              <a:t>Configuración:</a:t>
            </a:r>
            <a:endParaRPr b="1" sz="2400">
              <a:solidFill>
                <a:srgbClr val="FFFFFF"/>
              </a:solidFill>
              <a:latin typeface="Montserrat"/>
              <a:ea typeface="Montserrat"/>
              <a:cs typeface="Montserrat"/>
              <a:sym typeface="Montserrat"/>
            </a:endParaRPr>
          </a:p>
          <a:p>
            <a:pPr indent="0" lvl="0" marL="0" marR="0" rtl="0" algn="just">
              <a:lnSpc>
                <a:spcPct val="130000"/>
              </a:lnSpc>
              <a:spcBef>
                <a:spcPts val="0"/>
              </a:spcBef>
              <a:spcAft>
                <a:spcPts val="0"/>
              </a:spcAft>
              <a:buNone/>
            </a:pPr>
            <a:r>
              <a:rPr lang="en-US" sz="2400">
                <a:solidFill>
                  <a:srgbClr val="FFFFFF"/>
                </a:solidFill>
                <a:latin typeface="Montserrat"/>
                <a:ea typeface="Montserrat"/>
                <a:cs typeface="Montserrat"/>
                <a:sym typeface="Montserrat"/>
              </a:rPr>
              <a:t>El proceso comienza con la configuración, un paso que determina las características y módulos que incluirá el kernel. Herramientas como make menuconfig ofrecen una interfaz gráfica para alternar opciones, guiando a los usuarios a través de la infinidad de posibilidades.</a:t>
            </a:r>
            <a:endParaRPr sz="2400">
              <a:solidFill>
                <a:srgbClr val="FFFFFF"/>
              </a:solidFill>
              <a:latin typeface="Montserrat"/>
              <a:ea typeface="Montserrat"/>
              <a:cs typeface="Montserrat"/>
              <a:sym typeface="Montserrat"/>
            </a:endParaRPr>
          </a:p>
          <a:p>
            <a:pPr indent="0" lvl="0" marL="0" marR="0" rtl="0" algn="just">
              <a:lnSpc>
                <a:spcPct val="130000"/>
              </a:lnSpc>
              <a:spcBef>
                <a:spcPts val="0"/>
              </a:spcBef>
              <a:spcAft>
                <a:spcPts val="0"/>
              </a:spcAft>
              <a:buNone/>
            </a:pPr>
            <a:r>
              <a:t/>
            </a:r>
            <a:endParaRPr sz="2400">
              <a:solidFill>
                <a:srgbClr val="FFFFFF"/>
              </a:solidFill>
              <a:latin typeface="Montserrat"/>
              <a:ea typeface="Montserrat"/>
              <a:cs typeface="Montserrat"/>
              <a:sym typeface="Montserrat"/>
            </a:endParaRPr>
          </a:p>
          <a:p>
            <a:pPr indent="0" lvl="0" marL="0" marR="0" rtl="0" algn="just">
              <a:lnSpc>
                <a:spcPct val="130000"/>
              </a:lnSpc>
              <a:spcBef>
                <a:spcPts val="0"/>
              </a:spcBef>
              <a:spcAft>
                <a:spcPts val="0"/>
              </a:spcAft>
              <a:buNone/>
            </a:pPr>
            <a:r>
              <a:rPr b="1" lang="en-US" sz="2400">
                <a:solidFill>
                  <a:srgbClr val="FFFFFF"/>
                </a:solidFill>
                <a:latin typeface="Montserrat"/>
                <a:ea typeface="Montserrat"/>
                <a:cs typeface="Montserrat"/>
                <a:sym typeface="Montserrat"/>
              </a:rPr>
              <a:t>Compilando</a:t>
            </a:r>
            <a:r>
              <a:rPr b="1" lang="en-US" sz="2400">
                <a:solidFill>
                  <a:srgbClr val="FFFFFF"/>
                </a:solidFill>
                <a:latin typeface="Montserrat"/>
                <a:ea typeface="Montserrat"/>
                <a:cs typeface="Montserrat"/>
                <a:sym typeface="Montserrat"/>
              </a:rPr>
              <a:t> el kernel:</a:t>
            </a:r>
            <a:endParaRPr b="1" sz="2400">
              <a:solidFill>
                <a:srgbClr val="FFFFFF"/>
              </a:solidFill>
              <a:latin typeface="Montserrat"/>
              <a:ea typeface="Montserrat"/>
              <a:cs typeface="Montserrat"/>
              <a:sym typeface="Montserrat"/>
            </a:endParaRPr>
          </a:p>
          <a:p>
            <a:pPr indent="0" lvl="0" marL="0" marR="0" rtl="0" algn="just">
              <a:lnSpc>
                <a:spcPct val="130000"/>
              </a:lnSpc>
              <a:spcBef>
                <a:spcPts val="0"/>
              </a:spcBef>
              <a:spcAft>
                <a:spcPts val="0"/>
              </a:spcAft>
              <a:buNone/>
            </a:pPr>
            <a:r>
              <a:rPr lang="en-US" sz="2400">
                <a:solidFill>
                  <a:srgbClr val="FFFFFF"/>
                </a:solidFill>
                <a:latin typeface="Montserrat"/>
                <a:ea typeface="Montserrat"/>
                <a:cs typeface="Montserrat"/>
                <a:sym typeface="Montserrat"/>
              </a:rPr>
              <a:t>Con la configuración establecida, la siguiente fase es la compilación, que transforma el código fuente en un kernel ejecutable. Este proceso se inicia con comandos como make y make modules_install, un procedimiento meticuloso que puede llevar tiempo, dependiendo de las capacidades del sistema y la complejidad del kernel.</a:t>
            </a:r>
            <a:endParaRPr sz="2400">
              <a:solidFill>
                <a:srgbClr val="FFFFFF"/>
              </a:solidFill>
              <a:latin typeface="Montserrat"/>
              <a:ea typeface="Montserrat"/>
              <a:cs typeface="Montserrat"/>
              <a:sym typeface="Montserrat"/>
            </a:endParaRPr>
          </a:p>
          <a:p>
            <a:pPr indent="0" lvl="0" marL="0" marR="0" rtl="0" algn="just">
              <a:lnSpc>
                <a:spcPct val="130000"/>
              </a:lnSpc>
              <a:spcBef>
                <a:spcPts val="0"/>
              </a:spcBef>
              <a:spcAft>
                <a:spcPts val="0"/>
              </a:spcAft>
              <a:buNone/>
            </a:pPr>
            <a:r>
              <a:t/>
            </a:r>
            <a:endParaRPr sz="2400">
              <a:solidFill>
                <a:srgbClr val="FFFFFF"/>
              </a:solidFill>
              <a:latin typeface="Montserrat"/>
              <a:ea typeface="Montserrat"/>
              <a:cs typeface="Montserrat"/>
              <a:sym typeface="Montserrat"/>
            </a:endParaRPr>
          </a:p>
          <a:p>
            <a:pPr indent="0" lvl="0" marL="0" marR="0" rtl="0" algn="just">
              <a:lnSpc>
                <a:spcPct val="130000"/>
              </a:lnSpc>
              <a:spcBef>
                <a:spcPts val="0"/>
              </a:spcBef>
              <a:spcAft>
                <a:spcPts val="0"/>
              </a:spcAft>
              <a:buNone/>
            </a:pPr>
            <a:r>
              <a:t/>
            </a:r>
            <a:endParaRPr sz="2400">
              <a:solidFill>
                <a:srgbClr val="FFFFFF"/>
              </a:solidFill>
              <a:latin typeface="Montserrat"/>
              <a:ea typeface="Montserrat"/>
              <a:cs typeface="Montserrat"/>
              <a:sym typeface="Montserrat"/>
            </a:endParaRPr>
          </a:p>
        </p:txBody>
      </p:sp>
      <p:sp>
        <p:nvSpPr>
          <p:cNvPr id="140" name="Google Shape;140;p2"/>
          <p:cNvSpPr txBox="1"/>
          <p:nvPr/>
        </p:nvSpPr>
        <p:spPr>
          <a:xfrm>
            <a:off x="8804948" y="596965"/>
            <a:ext cx="8454300" cy="17010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None/>
            </a:pPr>
            <a:r>
              <a:rPr lang="en-US" sz="5000">
                <a:solidFill>
                  <a:srgbClr val="FFFFFF"/>
                </a:solidFill>
              </a:rPr>
              <a:t>PERSONALIZAR EL KERNEL DE LINUX</a:t>
            </a:r>
            <a:endParaRPr/>
          </a:p>
        </p:txBody>
      </p:sp>
      <p:cxnSp>
        <p:nvCxnSpPr>
          <p:cNvPr id="141" name="Google Shape;141;p2"/>
          <p:cNvCxnSpPr/>
          <p:nvPr/>
        </p:nvCxnSpPr>
        <p:spPr>
          <a:xfrm>
            <a:off x="1083167" y="1703515"/>
            <a:ext cx="6492240" cy="0"/>
          </a:xfrm>
          <a:prstGeom prst="straightConnector1">
            <a:avLst/>
          </a:prstGeom>
          <a:noFill/>
          <a:ln cap="flat" cmpd="sng" w="38100">
            <a:solidFill>
              <a:srgbClr val="FFFFFF"/>
            </a:solidFill>
            <a:prstDash val="solid"/>
            <a:round/>
            <a:headEnd len="sm" w="sm" type="none"/>
            <a:tailEnd len="sm" w="sm" type="none"/>
          </a:ln>
        </p:spPr>
      </p:cxnSp>
      <p:cxnSp>
        <p:nvCxnSpPr>
          <p:cNvPr id="142" name="Google Shape;142;p2"/>
          <p:cNvCxnSpPr/>
          <p:nvPr/>
        </p:nvCxnSpPr>
        <p:spPr>
          <a:xfrm>
            <a:off x="1083167" y="8394780"/>
            <a:ext cx="6492240" cy="0"/>
          </a:xfrm>
          <a:prstGeom prst="straightConnector1">
            <a:avLst/>
          </a:prstGeom>
          <a:noFill/>
          <a:ln cap="flat" cmpd="sng" w="38100">
            <a:solidFill>
              <a:srgbClr val="FFFFFF"/>
            </a:solidFill>
            <a:prstDash val="solid"/>
            <a:round/>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46" name="Shape 146"/>
        <p:cNvGrpSpPr/>
        <p:nvPr/>
      </p:nvGrpSpPr>
      <p:grpSpPr>
        <a:xfrm>
          <a:off x="0" y="0"/>
          <a:ext cx="0" cy="0"/>
          <a:chOff x="0" y="0"/>
          <a:chExt cx="0" cy="0"/>
        </a:xfrm>
      </p:grpSpPr>
      <p:sp>
        <p:nvSpPr>
          <p:cNvPr id="147" name="Google Shape;147;g35c3d30e88a_1_199"/>
          <p:cNvSpPr/>
          <p:nvPr/>
        </p:nvSpPr>
        <p:spPr>
          <a:xfrm rot="-6500666">
            <a:off x="-2895725" y="-3724982"/>
            <a:ext cx="22771623" cy="18879746"/>
          </a:xfrm>
          <a:custGeom>
            <a:rect b="b" l="l" r="r" t="t"/>
            <a:pathLst>
              <a:path extrusionOk="0" h="18863483" w="22752008">
                <a:moveTo>
                  <a:pt x="0" y="0"/>
                </a:moveTo>
                <a:lnTo>
                  <a:pt x="22752007" y="0"/>
                </a:lnTo>
                <a:lnTo>
                  <a:pt x="22752007" y="18863483"/>
                </a:lnTo>
                <a:lnTo>
                  <a:pt x="0" y="18863483"/>
                </a:lnTo>
                <a:lnTo>
                  <a:pt x="0" y="0"/>
                </a:lnTo>
                <a:close/>
              </a:path>
            </a:pathLst>
          </a:custGeom>
          <a:blipFill rotWithShape="1">
            <a:blip r:embed="rId3">
              <a:alphaModFix/>
            </a:blip>
            <a:stretch>
              <a:fillRect b="0" l="0" r="0" t="0"/>
            </a:stretch>
          </a:blipFill>
          <a:ln>
            <a:noFill/>
          </a:ln>
        </p:spPr>
      </p:sp>
      <p:grpSp>
        <p:nvGrpSpPr>
          <p:cNvPr id="148" name="Google Shape;148;g35c3d30e88a_1_199"/>
          <p:cNvGrpSpPr/>
          <p:nvPr/>
        </p:nvGrpSpPr>
        <p:grpSpPr>
          <a:xfrm>
            <a:off x="684792" y="596982"/>
            <a:ext cx="7289038" cy="8925753"/>
            <a:chOff x="0" y="-28575"/>
            <a:chExt cx="1919734" cy="2350800"/>
          </a:xfrm>
        </p:grpSpPr>
        <p:sp>
          <p:nvSpPr>
            <p:cNvPr id="149" name="Google Shape;149;g35c3d30e88a_1_199"/>
            <p:cNvSpPr/>
            <p:nvPr/>
          </p:nvSpPr>
          <p:spPr>
            <a:xfrm>
              <a:off x="0" y="0"/>
              <a:ext cx="1919734" cy="2322170"/>
            </a:xfrm>
            <a:custGeom>
              <a:rect b="b" l="l" r="r" t="t"/>
              <a:pathLst>
                <a:path extrusionOk="0" h="2322170" w="1919734">
                  <a:moveTo>
                    <a:pt x="54169" y="0"/>
                  </a:moveTo>
                  <a:lnTo>
                    <a:pt x="1865564" y="0"/>
                  </a:lnTo>
                  <a:cubicBezTo>
                    <a:pt x="1895481" y="0"/>
                    <a:pt x="1919734" y="24252"/>
                    <a:pt x="1919734" y="54169"/>
                  </a:cubicBezTo>
                  <a:lnTo>
                    <a:pt x="1919734" y="2268001"/>
                  </a:lnTo>
                  <a:cubicBezTo>
                    <a:pt x="1919734" y="2282367"/>
                    <a:pt x="1914027" y="2296146"/>
                    <a:pt x="1903868" y="2306304"/>
                  </a:cubicBezTo>
                  <a:cubicBezTo>
                    <a:pt x="1893709" y="2316463"/>
                    <a:pt x="1879931" y="2322170"/>
                    <a:pt x="1865564" y="2322170"/>
                  </a:cubicBezTo>
                  <a:lnTo>
                    <a:pt x="54169" y="2322170"/>
                  </a:lnTo>
                  <a:cubicBezTo>
                    <a:pt x="24252" y="2322170"/>
                    <a:pt x="0" y="2297918"/>
                    <a:pt x="0" y="2268001"/>
                  </a:cubicBezTo>
                  <a:lnTo>
                    <a:pt x="0" y="54169"/>
                  </a:lnTo>
                  <a:cubicBezTo>
                    <a:pt x="0" y="24252"/>
                    <a:pt x="24252" y="0"/>
                    <a:pt x="54169"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g35c3d30e88a_1_199"/>
            <p:cNvSpPr txBox="1"/>
            <p:nvPr/>
          </p:nvSpPr>
          <p:spPr>
            <a:xfrm>
              <a:off x="0" y="-28575"/>
              <a:ext cx="1919700" cy="23508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51" name="Google Shape;151;g35c3d30e88a_1_199"/>
          <p:cNvSpPr/>
          <p:nvPr/>
        </p:nvSpPr>
        <p:spPr>
          <a:xfrm>
            <a:off x="1440255" y="2224941"/>
            <a:ext cx="5778062" cy="5778062"/>
          </a:xfrm>
          <a:custGeom>
            <a:rect b="b" l="l" r="r" t="t"/>
            <a:pathLst>
              <a:path extrusionOk="0" h="5778062" w="5778062">
                <a:moveTo>
                  <a:pt x="0" y="0"/>
                </a:moveTo>
                <a:lnTo>
                  <a:pt x="5778063" y="0"/>
                </a:lnTo>
                <a:lnTo>
                  <a:pt x="5778063" y="5778063"/>
                </a:lnTo>
                <a:lnTo>
                  <a:pt x="0" y="5778063"/>
                </a:lnTo>
                <a:lnTo>
                  <a:pt x="0" y="0"/>
                </a:lnTo>
                <a:close/>
              </a:path>
            </a:pathLst>
          </a:custGeom>
          <a:blipFill rotWithShape="1">
            <a:blip r:embed="rId4">
              <a:alphaModFix/>
            </a:blip>
            <a:stretch>
              <a:fillRect b="0" l="0" r="0" t="0"/>
            </a:stretch>
          </a:blipFill>
          <a:ln>
            <a:noFill/>
          </a:ln>
        </p:spPr>
      </p:sp>
      <p:sp>
        <p:nvSpPr>
          <p:cNvPr id="152" name="Google Shape;152;g35c3d30e88a_1_199"/>
          <p:cNvSpPr txBox="1"/>
          <p:nvPr/>
        </p:nvSpPr>
        <p:spPr>
          <a:xfrm>
            <a:off x="8804950" y="2683500"/>
            <a:ext cx="8454300" cy="6612600"/>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b="1" lang="en-US" sz="2400">
                <a:solidFill>
                  <a:srgbClr val="FFFFFF"/>
                </a:solidFill>
                <a:latin typeface="Montserrat"/>
                <a:ea typeface="Montserrat"/>
                <a:cs typeface="Montserrat"/>
                <a:sym typeface="Montserrat"/>
              </a:rPr>
              <a:t>Instalación del kernel personalizado</a:t>
            </a:r>
            <a:endParaRPr b="1" sz="2400">
              <a:solidFill>
                <a:srgbClr val="FFFFFF"/>
              </a:solidFill>
              <a:latin typeface="Montserrat"/>
              <a:ea typeface="Montserrat"/>
              <a:cs typeface="Montserrat"/>
              <a:sym typeface="Montserrat"/>
            </a:endParaRPr>
          </a:p>
          <a:p>
            <a:pPr indent="0" lvl="0" marL="0" marR="0" rtl="0" algn="just">
              <a:lnSpc>
                <a:spcPct val="130000"/>
              </a:lnSpc>
              <a:spcBef>
                <a:spcPts val="0"/>
              </a:spcBef>
              <a:spcAft>
                <a:spcPts val="0"/>
              </a:spcAft>
              <a:buNone/>
            </a:pPr>
            <a:r>
              <a:rPr lang="en-US" sz="2400">
                <a:solidFill>
                  <a:srgbClr val="FFFFFF"/>
                </a:solidFill>
                <a:latin typeface="Montserrat"/>
                <a:ea typeface="Montserrat"/>
                <a:cs typeface="Montserrat"/>
                <a:sym typeface="Montserrat"/>
              </a:rPr>
              <a:t>Tras la compilación, se instala el nuevo kernel. Esto implica copiar la imagen del kernel al directorio de arranque y, posiblemente, actualizar la configuración del gestor de arranque para incluir el nuevo kernel como opción de arranque, garantizando así que el sistema pueda arrancar con este núcleo personalizado.</a:t>
            </a:r>
            <a:endParaRPr sz="2400">
              <a:solidFill>
                <a:srgbClr val="FFFFFF"/>
              </a:solidFill>
              <a:latin typeface="Montserrat"/>
              <a:ea typeface="Montserrat"/>
              <a:cs typeface="Montserrat"/>
              <a:sym typeface="Montserrat"/>
            </a:endParaRPr>
          </a:p>
          <a:p>
            <a:pPr indent="0" lvl="0" marL="0" marR="0" rtl="0" algn="just">
              <a:lnSpc>
                <a:spcPct val="130000"/>
              </a:lnSpc>
              <a:spcBef>
                <a:spcPts val="0"/>
              </a:spcBef>
              <a:spcAft>
                <a:spcPts val="0"/>
              </a:spcAft>
              <a:buNone/>
            </a:pPr>
            <a:r>
              <a:t/>
            </a:r>
            <a:endParaRPr sz="2400">
              <a:solidFill>
                <a:srgbClr val="FFFFFF"/>
              </a:solidFill>
              <a:latin typeface="Montserrat"/>
              <a:ea typeface="Montserrat"/>
              <a:cs typeface="Montserrat"/>
              <a:sym typeface="Montserrat"/>
            </a:endParaRPr>
          </a:p>
          <a:p>
            <a:pPr indent="0" lvl="0" marL="0" marR="0" rtl="0" algn="just">
              <a:lnSpc>
                <a:spcPct val="130000"/>
              </a:lnSpc>
              <a:spcBef>
                <a:spcPts val="0"/>
              </a:spcBef>
              <a:spcAft>
                <a:spcPts val="0"/>
              </a:spcAft>
              <a:buNone/>
            </a:pPr>
            <a:r>
              <a:rPr b="1" lang="en-US" sz="2400">
                <a:solidFill>
                  <a:srgbClr val="FFFFFF"/>
                </a:solidFill>
                <a:latin typeface="Montserrat"/>
                <a:ea typeface="Montserrat"/>
                <a:cs typeface="Montserrat"/>
                <a:sym typeface="Montserrat"/>
              </a:rPr>
              <a:t>Pruebas y validación</a:t>
            </a:r>
            <a:endParaRPr b="1" sz="2400">
              <a:solidFill>
                <a:srgbClr val="FFFFFF"/>
              </a:solidFill>
              <a:latin typeface="Montserrat"/>
              <a:ea typeface="Montserrat"/>
              <a:cs typeface="Montserrat"/>
              <a:sym typeface="Montserrat"/>
            </a:endParaRPr>
          </a:p>
          <a:p>
            <a:pPr indent="0" lvl="0" marL="0" marR="0" rtl="0" algn="just">
              <a:lnSpc>
                <a:spcPct val="130000"/>
              </a:lnSpc>
              <a:spcBef>
                <a:spcPts val="0"/>
              </a:spcBef>
              <a:spcAft>
                <a:spcPts val="0"/>
              </a:spcAft>
              <a:buNone/>
            </a:pPr>
            <a:r>
              <a:rPr lang="en-US" sz="2400">
                <a:solidFill>
                  <a:srgbClr val="FFFFFF"/>
                </a:solidFill>
                <a:latin typeface="Montserrat"/>
                <a:ea typeface="Montserrat"/>
                <a:cs typeface="Montserrat"/>
                <a:sym typeface="Montserrat"/>
              </a:rPr>
              <a:t>El último paso es la prueba, donde se reinicia el sistema con el nuevo kernel. Esta fase es crucial para verificar que el sistema funciona como se espera, con todo el hardware reconocido y funcionando correctamente.</a:t>
            </a:r>
            <a:endParaRPr sz="2400">
              <a:solidFill>
                <a:srgbClr val="FFFFFF"/>
              </a:solidFill>
              <a:latin typeface="Montserrat"/>
              <a:ea typeface="Montserrat"/>
              <a:cs typeface="Montserrat"/>
              <a:sym typeface="Montserrat"/>
            </a:endParaRPr>
          </a:p>
        </p:txBody>
      </p:sp>
      <p:sp>
        <p:nvSpPr>
          <p:cNvPr id="153" name="Google Shape;153;g35c3d30e88a_1_199"/>
          <p:cNvSpPr txBox="1"/>
          <p:nvPr/>
        </p:nvSpPr>
        <p:spPr>
          <a:xfrm>
            <a:off x="8804948" y="596965"/>
            <a:ext cx="8454300" cy="17010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None/>
            </a:pPr>
            <a:r>
              <a:rPr lang="en-US" sz="5000">
                <a:solidFill>
                  <a:srgbClr val="FFFFFF"/>
                </a:solidFill>
              </a:rPr>
              <a:t>PERSONALIZAR EL KERNEL DE LINUX</a:t>
            </a:r>
            <a:endParaRPr/>
          </a:p>
        </p:txBody>
      </p:sp>
      <p:cxnSp>
        <p:nvCxnSpPr>
          <p:cNvPr id="154" name="Google Shape;154;g35c3d30e88a_1_199"/>
          <p:cNvCxnSpPr/>
          <p:nvPr/>
        </p:nvCxnSpPr>
        <p:spPr>
          <a:xfrm>
            <a:off x="1083167" y="1703515"/>
            <a:ext cx="6492300" cy="0"/>
          </a:xfrm>
          <a:prstGeom prst="straightConnector1">
            <a:avLst/>
          </a:prstGeom>
          <a:noFill/>
          <a:ln cap="flat" cmpd="sng" w="38100">
            <a:solidFill>
              <a:srgbClr val="FFFFFF"/>
            </a:solidFill>
            <a:prstDash val="solid"/>
            <a:round/>
            <a:headEnd len="sm" w="sm" type="none"/>
            <a:tailEnd len="sm" w="sm" type="none"/>
          </a:ln>
        </p:spPr>
      </p:cxnSp>
      <p:cxnSp>
        <p:nvCxnSpPr>
          <p:cNvPr id="155" name="Google Shape;155;g35c3d30e88a_1_199"/>
          <p:cNvCxnSpPr/>
          <p:nvPr/>
        </p:nvCxnSpPr>
        <p:spPr>
          <a:xfrm>
            <a:off x="1083167" y="8394780"/>
            <a:ext cx="6492300" cy="0"/>
          </a:xfrm>
          <a:prstGeom prst="straightConnector1">
            <a:avLst/>
          </a:prstGeom>
          <a:noFill/>
          <a:ln cap="flat" cmpd="sng" w="38100">
            <a:solidFill>
              <a:srgbClr val="FFFFFF"/>
            </a:solidFill>
            <a:prstDash val="solid"/>
            <a:round/>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59" name="Shape 159"/>
        <p:cNvGrpSpPr/>
        <p:nvPr/>
      </p:nvGrpSpPr>
      <p:grpSpPr>
        <a:xfrm>
          <a:off x="0" y="0"/>
          <a:ext cx="0" cy="0"/>
          <a:chOff x="0" y="0"/>
          <a:chExt cx="0" cy="0"/>
        </a:xfrm>
      </p:grpSpPr>
      <p:grpSp>
        <p:nvGrpSpPr>
          <p:cNvPr id="160" name="Google Shape;160;p5"/>
          <p:cNvGrpSpPr/>
          <p:nvPr/>
        </p:nvGrpSpPr>
        <p:grpSpPr>
          <a:xfrm>
            <a:off x="876525" y="2296225"/>
            <a:ext cx="9578350" cy="7675267"/>
            <a:chOff x="0" y="-28575"/>
            <a:chExt cx="2177442" cy="1741450"/>
          </a:xfrm>
        </p:grpSpPr>
        <p:sp>
          <p:nvSpPr>
            <p:cNvPr id="161" name="Google Shape;161;p5"/>
            <p:cNvSpPr/>
            <p:nvPr/>
          </p:nvSpPr>
          <p:spPr>
            <a:xfrm>
              <a:off x="0" y="0"/>
              <a:ext cx="2177442" cy="1712875"/>
            </a:xfrm>
            <a:custGeom>
              <a:rect b="b" l="l" r="r" t="t"/>
              <a:pathLst>
                <a:path extrusionOk="0" h="1712875" w="2177442">
                  <a:moveTo>
                    <a:pt x="47758" y="0"/>
                  </a:moveTo>
                  <a:lnTo>
                    <a:pt x="2129684" y="0"/>
                  </a:lnTo>
                  <a:cubicBezTo>
                    <a:pt x="2142350" y="0"/>
                    <a:pt x="2154498" y="5032"/>
                    <a:pt x="2163454" y="13988"/>
                  </a:cubicBezTo>
                  <a:cubicBezTo>
                    <a:pt x="2172411" y="22944"/>
                    <a:pt x="2177442" y="35092"/>
                    <a:pt x="2177442" y="47758"/>
                  </a:cubicBezTo>
                  <a:lnTo>
                    <a:pt x="2177442" y="1665117"/>
                  </a:lnTo>
                  <a:cubicBezTo>
                    <a:pt x="2177442" y="1677783"/>
                    <a:pt x="2172411" y="1689931"/>
                    <a:pt x="2163454" y="1698887"/>
                  </a:cubicBezTo>
                  <a:cubicBezTo>
                    <a:pt x="2154498" y="1707844"/>
                    <a:pt x="2142350" y="1712875"/>
                    <a:pt x="2129684" y="1712875"/>
                  </a:cubicBezTo>
                  <a:lnTo>
                    <a:pt x="47758" y="1712875"/>
                  </a:lnTo>
                  <a:cubicBezTo>
                    <a:pt x="35092" y="1712875"/>
                    <a:pt x="22944" y="1707844"/>
                    <a:pt x="13988" y="1698887"/>
                  </a:cubicBezTo>
                  <a:cubicBezTo>
                    <a:pt x="5032" y="1689931"/>
                    <a:pt x="0" y="1677783"/>
                    <a:pt x="0" y="1665117"/>
                  </a:cubicBezTo>
                  <a:lnTo>
                    <a:pt x="0" y="47758"/>
                  </a:lnTo>
                  <a:cubicBezTo>
                    <a:pt x="0" y="35092"/>
                    <a:pt x="5032" y="22944"/>
                    <a:pt x="13988" y="13988"/>
                  </a:cubicBezTo>
                  <a:cubicBezTo>
                    <a:pt x="22944" y="5032"/>
                    <a:pt x="35092" y="0"/>
                    <a:pt x="47758"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5"/>
            <p:cNvSpPr txBox="1"/>
            <p:nvPr/>
          </p:nvSpPr>
          <p:spPr>
            <a:xfrm>
              <a:off x="0" y="-28575"/>
              <a:ext cx="2177442" cy="1741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63" name="Google Shape;163;p5"/>
          <p:cNvSpPr txBox="1"/>
          <p:nvPr/>
        </p:nvSpPr>
        <p:spPr>
          <a:xfrm>
            <a:off x="876524" y="1019175"/>
            <a:ext cx="8137500" cy="7695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None/>
            </a:pPr>
            <a:r>
              <a:rPr lang="en-US" sz="5000">
                <a:solidFill>
                  <a:srgbClr val="FFFFFF"/>
                </a:solidFill>
              </a:rPr>
              <a:t>Depuración</a:t>
            </a:r>
            <a:r>
              <a:rPr lang="en-US" sz="5000">
                <a:solidFill>
                  <a:srgbClr val="FFFFFF"/>
                </a:solidFill>
              </a:rPr>
              <a:t> y Prueba</a:t>
            </a:r>
            <a:endParaRPr/>
          </a:p>
        </p:txBody>
      </p:sp>
      <p:sp>
        <p:nvSpPr>
          <p:cNvPr id="164" name="Google Shape;164;p5"/>
          <p:cNvSpPr txBox="1"/>
          <p:nvPr/>
        </p:nvSpPr>
        <p:spPr>
          <a:xfrm>
            <a:off x="1352925" y="2645600"/>
            <a:ext cx="8368500" cy="4617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3200">
                <a:solidFill>
                  <a:schemeClr val="lt1"/>
                </a:solidFill>
                <a:latin typeface="Calibri"/>
                <a:ea typeface="Calibri"/>
                <a:cs typeface="Calibri"/>
                <a:sym typeface="Calibri"/>
              </a:rPr>
              <a:t>Los logs del kernel son mensajes que el sistema operativo genera en tiempo de ejecución para informar sobre eventos importantes, advertencias, errores, o simplemente para ayudar en el seguimiento del estado del sistema. En el contexto de desarrollo del kernel, los logs son vitales para entender qué está ocurriendo dentro del núcleo sin necesidad de herramientas invasivas.</a:t>
            </a:r>
            <a:endParaRPr sz="3200">
              <a:solidFill>
                <a:schemeClr val="lt1"/>
              </a:solidFill>
              <a:latin typeface="Calibri"/>
              <a:ea typeface="Calibri"/>
              <a:cs typeface="Calibri"/>
              <a:sym typeface="Calibri"/>
            </a:endParaRPr>
          </a:p>
        </p:txBody>
      </p:sp>
      <p:pic>
        <p:nvPicPr>
          <p:cNvPr id="165" name="Google Shape;165;p5"/>
          <p:cNvPicPr preferRelativeResize="0"/>
          <p:nvPr/>
        </p:nvPicPr>
        <p:blipFill>
          <a:blip r:embed="rId3">
            <a:alphaModFix/>
          </a:blip>
          <a:stretch>
            <a:fillRect/>
          </a:stretch>
        </p:blipFill>
        <p:spPr>
          <a:xfrm>
            <a:off x="10561923" y="2883300"/>
            <a:ext cx="7528327" cy="5064954"/>
          </a:xfrm>
          <a:prstGeom prst="rect">
            <a:avLst/>
          </a:prstGeom>
          <a:noFill/>
          <a:ln>
            <a:noFill/>
          </a:ln>
        </p:spPr>
      </p:pic>
      <p:sp>
        <p:nvSpPr>
          <p:cNvPr id="166" name="Google Shape;166;p5"/>
          <p:cNvSpPr txBox="1"/>
          <p:nvPr/>
        </p:nvSpPr>
        <p:spPr>
          <a:xfrm>
            <a:off x="1352925" y="7140225"/>
            <a:ext cx="8368500" cy="1169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3200">
                <a:solidFill>
                  <a:schemeClr val="lt1"/>
                </a:solidFill>
                <a:latin typeface="Calibri"/>
                <a:ea typeface="Calibri"/>
                <a:cs typeface="Calibri"/>
                <a:sym typeface="Calibri"/>
              </a:rPr>
              <a:t>Se utiliza la función printk(), análoga a printf() en espacio de usuario:</a:t>
            </a:r>
            <a:endParaRPr sz="3200">
              <a:solidFill>
                <a:schemeClr val="lt1"/>
              </a:solidFill>
              <a:latin typeface="Calibri"/>
              <a:ea typeface="Calibri"/>
              <a:cs typeface="Calibri"/>
              <a:sym typeface="Calibri"/>
            </a:endParaRPr>
          </a:p>
        </p:txBody>
      </p:sp>
      <p:sp>
        <p:nvSpPr>
          <p:cNvPr id="167" name="Google Shape;167;p5"/>
          <p:cNvSpPr txBox="1"/>
          <p:nvPr/>
        </p:nvSpPr>
        <p:spPr>
          <a:xfrm>
            <a:off x="1352925" y="8449225"/>
            <a:ext cx="8368500" cy="1169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3200">
                <a:solidFill>
                  <a:schemeClr val="lt1"/>
                </a:solidFill>
                <a:highlight>
                  <a:schemeClr val="dk1"/>
                </a:highlight>
                <a:latin typeface="Calibri"/>
                <a:ea typeface="Calibri"/>
                <a:cs typeface="Calibri"/>
                <a:sym typeface="Calibri"/>
              </a:rPr>
              <a:t>printk(KERN_INFO "Este es un mensaje de prueba: %d\n", variable);</a:t>
            </a:r>
            <a:endParaRPr sz="3200">
              <a:solidFill>
                <a:schemeClr val="lt1"/>
              </a:solidFill>
              <a:highlight>
                <a:schemeClr val="dk1"/>
              </a:highlight>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71" name="Shape 171"/>
        <p:cNvGrpSpPr/>
        <p:nvPr/>
      </p:nvGrpSpPr>
      <p:grpSpPr>
        <a:xfrm>
          <a:off x="0" y="0"/>
          <a:ext cx="0" cy="0"/>
          <a:chOff x="0" y="0"/>
          <a:chExt cx="0" cy="0"/>
        </a:xfrm>
      </p:grpSpPr>
      <p:sp>
        <p:nvSpPr>
          <p:cNvPr id="172" name="Google Shape;172;g35c3d30e88a_1_224"/>
          <p:cNvSpPr/>
          <p:nvPr/>
        </p:nvSpPr>
        <p:spPr>
          <a:xfrm rot="-10160180">
            <a:off x="-11890406" y="-5668260"/>
            <a:ext cx="25058689" cy="17085470"/>
          </a:xfrm>
          <a:custGeom>
            <a:rect b="b" l="l" r="r" t="t"/>
            <a:pathLst>
              <a:path extrusionOk="0" h="17089476" w="25064564">
                <a:moveTo>
                  <a:pt x="0" y="0"/>
                </a:moveTo>
                <a:lnTo>
                  <a:pt x="25064564" y="0"/>
                </a:lnTo>
                <a:lnTo>
                  <a:pt x="25064564" y="17089475"/>
                </a:lnTo>
                <a:lnTo>
                  <a:pt x="0" y="17089475"/>
                </a:lnTo>
                <a:lnTo>
                  <a:pt x="0" y="0"/>
                </a:lnTo>
                <a:close/>
              </a:path>
            </a:pathLst>
          </a:custGeom>
          <a:blipFill rotWithShape="1">
            <a:blip r:embed="rId3">
              <a:alphaModFix amt="46000"/>
            </a:blip>
            <a:stretch>
              <a:fillRect b="0" l="0" r="0" t="0"/>
            </a:stretch>
          </a:blipFill>
          <a:ln>
            <a:noFill/>
          </a:ln>
        </p:spPr>
      </p:sp>
      <p:grpSp>
        <p:nvGrpSpPr>
          <p:cNvPr id="173" name="Google Shape;173;g35c3d30e88a_1_224"/>
          <p:cNvGrpSpPr/>
          <p:nvPr/>
        </p:nvGrpSpPr>
        <p:grpSpPr>
          <a:xfrm>
            <a:off x="486300" y="4569250"/>
            <a:ext cx="7519162" cy="4592905"/>
            <a:chOff x="0" y="-19050"/>
            <a:chExt cx="2214123" cy="1050984"/>
          </a:xfrm>
        </p:grpSpPr>
        <p:sp>
          <p:nvSpPr>
            <p:cNvPr id="174" name="Google Shape;174;g35c3d30e88a_1_224"/>
            <p:cNvSpPr/>
            <p:nvPr/>
          </p:nvSpPr>
          <p:spPr>
            <a:xfrm>
              <a:off x="0" y="0"/>
              <a:ext cx="2214123" cy="1031934"/>
            </a:xfrm>
            <a:custGeom>
              <a:rect b="b" l="l" r="r" t="t"/>
              <a:pathLst>
                <a:path extrusionOk="0" h="1031934" w="2214123">
                  <a:moveTo>
                    <a:pt x="56125" y="0"/>
                  </a:moveTo>
                  <a:lnTo>
                    <a:pt x="2157998" y="0"/>
                  </a:lnTo>
                  <a:cubicBezTo>
                    <a:pt x="2172883" y="0"/>
                    <a:pt x="2187159" y="5913"/>
                    <a:pt x="2197684" y="16439"/>
                  </a:cubicBezTo>
                  <a:cubicBezTo>
                    <a:pt x="2208210" y="26964"/>
                    <a:pt x="2214123" y="41239"/>
                    <a:pt x="2214123" y="56125"/>
                  </a:cubicBezTo>
                  <a:lnTo>
                    <a:pt x="2214123" y="975810"/>
                  </a:lnTo>
                  <a:cubicBezTo>
                    <a:pt x="2214123" y="990695"/>
                    <a:pt x="2208210" y="1004970"/>
                    <a:pt x="2197684" y="1015496"/>
                  </a:cubicBezTo>
                  <a:cubicBezTo>
                    <a:pt x="2187159" y="1026021"/>
                    <a:pt x="2172883" y="1031934"/>
                    <a:pt x="2157998" y="1031934"/>
                  </a:cubicBezTo>
                  <a:lnTo>
                    <a:pt x="56125" y="1031934"/>
                  </a:lnTo>
                  <a:cubicBezTo>
                    <a:pt x="41239" y="1031934"/>
                    <a:pt x="26964" y="1026021"/>
                    <a:pt x="16439" y="1015496"/>
                  </a:cubicBezTo>
                  <a:cubicBezTo>
                    <a:pt x="5913" y="1004970"/>
                    <a:pt x="0" y="990695"/>
                    <a:pt x="0" y="975810"/>
                  </a:cubicBezTo>
                  <a:lnTo>
                    <a:pt x="0" y="56125"/>
                  </a:lnTo>
                  <a:cubicBezTo>
                    <a:pt x="0" y="41239"/>
                    <a:pt x="5913" y="26964"/>
                    <a:pt x="16439" y="16439"/>
                  </a:cubicBezTo>
                  <a:cubicBezTo>
                    <a:pt x="26964" y="5913"/>
                    <a:pt x="41239" y="0"/>
                    <a:pt x="56125"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g35c3d30e88a_1_224"/>
            <p:cNvSpPr txBox="1"/>
            <p:nvPr/>
          </p:nvSpPr>
          <p:spPr>
            <a:xfrm>
              <a:off x="0" y="-19050"/>
              <a:ext cx="2214000" cy="10509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76" name="Google Shape;176;g35c3d30e88a_1_224"/>
          <p:cNvSpPr txBox="1"/>
          <p:nvPr/>
        </p:nvSpPr>
        <p:spPr>
          <a:xfrm>
            <a:off x="1028700" y="1019175"/>
            <a:ext cx="6198900" cy="27213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None/>
            </a:pPr>
            <a:r>
              <a:rPr lang="en-US" sz="8000">
                <a:solidFill>
                  <a:srgbClr val="FFFFFF"/>
                </a:solidFill>
              </a:rPr>
              <a:t>NIVELES DE SEVERIDAD</a:t>
            </a:r>
            <a:endParaRPr/>
          </a:p>
        </p:txBody>
      </p:sp>
      <p:pic>
        <p:nvPicPr>
          <p:cNvPr id="177" name="Google Shape;177;g35c3d30e88a_1_224"/>
          <p:cNvPicPr preferRelativeResize="0"/>
          <p:nvPr/>
        </p:nvPicPr>
        <p:blipFill>
          <a:blip r:embed="rId4">
            <a:alphaModFix/>
          </a:blip>
          <a:stretch>
            <a:fillRect/>
          </a:stretch>
        </p:blipFill>
        <p:spPr>
          <a:xfrm>
            <a:off x="955594" y="4910400"/>
            <a:ext cx="6580550" cy="3910588"/>
          </a:xfrm>
          <a:prstGeom prst="rect">
            <a:avLst/>
          </a:prstGeom>
          <a:noFill/>
          <a:ln>
            <a:noFill/>
          </a:ln>
        </p:spPr>
      </p:pic>
      <p:graphicFrame>
        <p:nvGraphicFramePr>
          <p:cNvPr id="178" name="Google Shape;178;g35c3d30e88a_1_224"/>
          <p:cNvGraphicFramePr/>
          <p:nvPr/>
        </p:nvGraphicFramePr>
        <p:xfrm>
          <a:off x="8293300" y="1019175"/>
          <a:ext cx="3000000" cy="3000000"/>
        </p:xfrm>
        <a:graphic>
          <a:graphicData uri="http://schemas.openxmlformats.org/drawingml/2006/table">
            <a:tbl>
              <a:tblPr>
                <a:noFill/>
                <a:tableStyleId>{BB582EE2-3506-47D0-837E-CEE3FC1371D7}</a:tableStyleId>
              </a:tblPr>
              <a:tblGrid>
                <a:gridCol w="1038550"/>
                <a:gridCol w="2405075"/>
                <a:gridCol w="5602725"/>
              </a:tblGrid>
              <a:tr h="1150025">
                <a:tc>
                  <a:txBody>
                    <a:bodyPr/>
                    <a:lstStyle/>
                    <a:p>
                      <a:pPr indent="0" lvl="0" marL="0" rtl="0" algn="ctr">
                        <a:lnSpc>
                          <a:spcPct val="115000"/>
                        </a:lnSpc>
                        <a:spcBef>
                          <a:spcPts val="0"/>
                        </a:spcBef>
                        <a:spcAft>
                          <a:spcPts val="0"/>
                        </a:spcAft>
                        <a:buNone/>
                      </a:pPr>
                      <a:r>
                        <a:rPr b="1" lang="en-US" sz="1800">
                          <a:solidFill>
                            <a:schemeClr val="lt1"/>
                          </a:solidFill>
                        </a:rPr>
                        <a:t>Nivel</a:t>
                      </a:r>
                      <a:endParaRPr b="1" sz="1800">
                        <a:solidFill>
                          <a:schemeClr val="lt1"/>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US" sz="1800">
                          <a:solidFill>
                            <a:schemeClr val="lt1"/>
                          </a:solidFill>
                        </a:rPr>
                        <a:t>Constante</a:t>
                      </a:r>
                      <a:endParaRPr b="1" sz="1800">
                        <a:solidFill>
                          <a:schemeClr val="lt1"/>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US" sz="1800">
                          <a:solidFill>
                            <a:schemeClr val="lt1"/>
                          </a:solidFill>
                        </a:rPr>
                        <a:t>Descripción</a:t>
                      </a:r>
                      <a:endParaRPr b="1" sz="1800">
                        <a:solidFill>
                          <a:schemeClr val="lt1"/>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chemeClr val="dk2"/>
                    </a:solidFill>
                  </a:tcPr>
                </a:tc>
              </a:tr>
              <a:tr h="917675">
                <a:tc>
                  <a:txBody>
                    <a:bodyPr/>
                    <a:lstStyle/>
                    <a:p>
                      <a:pPr indent="0" lvl="0" marL="0" rtl="0" algn="l">
                        <a:spcBef>
                          <a:spcPts val="0"/>
                        </a:spcBef>
                        <a:spcAft>
                          <a:spcPts val="0"/>
                        </a:spcAft>
                        <a:buNone/>
                      </a:pPr>
                      <a:r>
                        <a:rPr lang="en-US" sz="1800">
                          <a:solidFill>
                            <a:schemeClr val="lt1"/>
                          </a:solidFill>
                        </a:rPr>
                        <a:t>0</a:t>
                      </a:r>
                      <a:endParaRPr sz="1800">
                        <a:solidFill>
                          <a:schemeClr val="lt1"/>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US" sz="1800">
                          <a:solidFill>
                            <a:schemeClr val="lt1"/>
                          </a:solidFill>
                        </a:rPr>
                        <a:t>KERN_EMERG</a:t>
                      </a:r>
                      <a:endParaRPr sz="1800">
                        <a:solidFill>
                          <a:schemeClr val="lt1"/>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US" sz="1800">
                          <a:solidFill>
                            <a:schemeClr val="lt1"/>
                          </a:solidFill>
                        </a:rPr>
                        <a:t>Emergencia, el sistema no sirve</a:t>
                      </a:r>
                      <a:endParaRPr sz="1800">
                        <a:solidFill>
                          <a:schemeClr val="lt1"/>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chemeClr val="dk2"/>
                    </a:solidFill>
                  </a:tcPr>
                </a:tc>
              </a:tr>
              <a:tr h="917675">
                <a:tc>
                  <a:txBody>
                    <a:bodyPr/>
                    <a:lstStyle/>
                    <a:p>
                      <a:pPr indent="0" lvl="0" marL="0" rtl="0" algn="l">
                        <a:spcBef>
                          <a:spcPts val="0"/>
                        </a:spcBef>
                        <a:spcAft>
                          <a:spcPts val="0"/>
                        </a:spcAft>
                        <a:buNone/>
                      </a:pPr>
                      <a:r>
                        <a:rPr lang="en-US" sz="1800">
                          <a:solidFill>
                            <a:schemeClr val="lt1"/>
                          </a:solidFill>
                        </a:rPr>
                        <a:t>1</a:t>
                      </a:r>
                      <a:endParaRPr sz="1800">
                        <a:solidFill>
                          <a:schemeClr val="lt1"/>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US" sz="1800">
                          <a:solidFill>
                            <a:schemeClr val="lt1"/>
                          </a:solidFill>
                        </a:rPr>
                        <a:t>KERN_ALERT</a:t>
                      </a:r>
                      <a:endParaRPr sz="1800">
                        <a:solidFill>
                          <a:schemeClr val="lt1"/>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US" sz="1800">
                          <a:solidFill>
                            <a:schemeClr val="lt1"/>
                          </a:solidFill>
                        </a:rPr>
                        <a:t>Se requiere acción inmediata</a:t>
                      </a:r>
                      <a:endParaRPr sz="1800">
                        <a:solidFill>
                          <a:schemeClr val="lt1"/>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chemeClr val="dk2"/>
                    </a:solidFill>
                  </a:tcPr>
                </a:tc>
              </a:tr>
              <a:tr h="917675">
                <a:tc>
                  <a:txBody>
                    <a:bodyPr/>
                    <a:lstStyle/>
                    <a:p>
                      <a:pPr indent="0" lvl="0" marL="0" rtl="0" algn="l">
                        <a:spcBef>
                          <a:spcPts val="0"/>
                        </a:spcBef>
                        <a:spcAft>
                          <a:spcPts val="0"/>
                        </a:spcAft>
                        <a:buNone/>
                      </a:pPr>
                      <a:r>
                        <a:rPr lang="en-US" sz="1800">
                          <a:solidFill>
                            <a:schemeClr val="lt1"/>
                          </a:solidFill>
                        </a:rPr>
                        <a:t>2</a:t>
                      </a:r>
                      <a:endParaRPr sz="1800">
                        <a:solidFill>
                          <a:schemeClr val="lt1"/>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US" sz="1800">
                          <a:solidFill>
                            <a:schemeClr val="lt1"/>
                          </a:solidFill>
                        </a:rPr>
                        <a:t>KERN_CRIT</a:t>
                      </a:r>
                      <a:endParaRPr sz="1800">
                        <a:solidFill>
                          <a:schemeClr val="lt1"/>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US" sz="1800">
                          <a:solidFill>
                            <a:schemeClr val="lt1"/>
                          </a:solidFill>
                        </a:rPr>
                        <a:t>Estado crítico del sistema</a:t>
                      </a:r>
                      <a:endParaRPr sz="1800">
                        <a:solidFill>
                          <a:schemeClr val="lt1"/>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chemeClr val="dk2"/>
                    </a:solidFill>
                  </a:tcPr>
                </a:tc>
              </a:tr>
              <a:tr h="801525">
                <a:tc>
                  <a:txBody>
                    <a:bodyPr/>
                    <a:lstStyle/>
                    <a:p>
                      <a:pPr indent="0" lvl="0" marL="0" rtl="0" algn="l">
                        <a:spcBef>
                          <a:spcPts val="0"/>
                        </a:spcBef>
                        <a:spcAft>
                          <a:spcPts val="0"/>
                        </a:spcAft>
                        <a:buNone/>
                      </a:pPr>
                      <a:r>
                        <a:rPr lang="en-US" sz="1800">
                          <a:solidFill>
                            <a:schemeClr val="lt1"/>
                          </a:solidFill>
                        </a:rPr>
                        <a:t>3</a:t>
                      </a:r>
                      <a:endParaRPr sz="1800">
                        <a:solidFill>
                          <a:schemeClr val="lt1"/>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US" sz="1800">
                          <a:solidFill>
                            <a:schemeClr val="lt1"/>
                          </a:solidFill>
                        </a:rPr>
                        <a:t>KERN_ERR</a:t>
                      </a:r>
                      <a:endParaRPr sz="1800">
                        <a:solidFill>
                          <a:schemeClr val="lt1"/>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US" sz="1800">
                          <a:solidFill>
                            <a:schemeClr val="lt1"/>
                          </a:solidFill>
                        </a:rPr>
                        <a:t>Error</a:t>
                      </a:r>
                      <a:endParaRPr sz="1800">
                        <a:solidFill>
                          <a:schemeClr val="lt1"/>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chemeClr val="dk2"/>
                    </a:solidFill>
                  </a:tcPr>
                </a:tc>
              </a:tr>
              <a:tr h="801525">
                <a:tc>
                  <a:txBody>
                    <a:bodyPr/>
                    <a:lstStyle/>
                    <a:p>
                      <a:pPr indent="0" lvl="0" marL="0" rtl="0" algn="l">
                        <a:spcBef>
                          <a:spcPts val="0"/>
                        </a:spcBef>
                        <a:spcAft>
                          <a:spcPts val="0"/>
                        </a:spcAft>
                        <a:buNone/>
                      </a:pPr>
                      <a:r>
                        <a:rPr lang="en-US" sz="1800">
                          <a:solidFill>
                            <a:schemeClr val="lt1"/>
                          </a:solidFill>
                        </a:rPr>
                        <a:t>4</a:t>
                      </a:r>
                      <a:endParaRPr sz="1800">
                        <a:solidFill>
                          <a:schemeClr val="lt1"/>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US" sz="1800">
                          <a:solidFill>
                            <a:schemeClr val="lt1"/>
                          </a:solidFill>
                        </a:rPr>
                        <a:t>KERN_WARNING</a:t>
                      </a:r>
                      <a:endParaRPr sz="1800">
                        <a:solidFill>
                          <a:schemeClr val="lt1"/>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US" sz="1800">
                          <a:solidFill>
                            <a:schemeClr val="lt1"/>
                          </a:solidFill>
                        </a:rPr>
                        <a:t>Advertencia</a:t>
                      </a:r>
                      <a:endParaRPr sz="1800">
                        <a:solidFill>
                          <a:schemeClr val="lt1"/>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chemeClr val="dk2"/>
                    </a:solidFill>
                  </a:tcPr>
                </a:tc>
              </a:tr>
              <a:tr h="917675">
                <a:tc>
                  <a:txBody>
                    <a:bodyPr/>
                    <a:lstStyle/>
                    <a:p>
                      <a:pPr indent="0" lvl="0" marL="0" rtl="0" algn="l">
                        <a:spcBef>
                          <a:spcPts val="0"/>
                        </a:spcBef>
                        <a:spcAft>
                          <a:spcPts val="0"/>
                        </a:spcAft>
                        <a:buNone/>
                      </a:pPr>
                      <a:r>
                        <a:rPr lang="en-US" sz="1800">
                          <a:solidFill>
                            <a:schemeClr val="lt1"/>
                          </a:solidFill>
                        </a:rPr>
                        <a:t>5</a:t>
                      </a:r>
                      <a:endParaRPr sz="1800">
                        <a:solidFill>
                          <a:schemeClr val="lt1"/>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US" sz="1800">
                          <a:solidFill>
                            <a:schemeClr val="lt1"/>
                          </a:solidFill>
                        </a:rPr>
                        <a:t>KERN_NOTICE</a:t>
                      </a:r>
                      <a:endParaRPr sz="1800">
                        <a:solidFill>
                          <a:schemeClr val="lt1"/>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US" sz="1800">
                          <a:solidFill>
                            <a:schemeClr val="lt1"/>
                          </a:solidFill>
                        </a:rPr>
                        <a:t>Información importante</a:t>
                      </a:r>
                      <a:endParaRPr sz="1800">
                        <a:solidFill>
                          <a:schemeClr val="lt1"/>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chemeClr val="dk2"/>
                    </a:solidFill>
                  </a:tcPr>
                </a:tc>
              </a:tr>
              <a:tr h="801525">
                <a:tc>
                  <a:txBody>
                    <a:bodyPr/>
                    <a:lstStyle/>
                    <a:p>
                      <a:pPr indent="0" lvl="0" marL="0" rtl="0" algn="l">
                        <a:spcBef>
                          <a:spcPts val="0"/>
                        </a:spcBef>
                        <a:spcAft>
                          <a:spcPts val="0"/>
                        </a:spcAft>
                        <a:buNone/>
                      </a:pPr>
                      <a:r>
                        <a:rPr lang="en-US" sz="1800">
                          <a:solidFill>
                            <a:schemeClr val="lt1"/>
                          </a:solidFill>
                        </a:rPr>
                        <a:t>6</a:t>
                      </a:r>
                      <a:endParaRPr sz="1800">
                        <a:solidFill>
                          <a:schemeClr val="lt1"/>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US" sz="1800">
                          <a:solidFill>
                            <a:schemeClr val="lt1"/>
                          </a:solidFill>
                        </a:rPr>
                        <a:t>KERN_INFO</a:t>
                      </a:r>
                      <a:endParaRPr sz="1800">
                        <a:solidFill>
                          <a:schemeClr val="lt1"/>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US" sz="1800">
                          <a:solidFill>
                            <a:schemeClr val="lt1"/>
                          </a:solidFill>
                        </a:rPr>
                        <a:t>Información general</a:t>
                      </a:r>
                      <a:endParaRPr sz="1800">
                        <a:solidFill>
                          <a:schemeClr val="lt1"/>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chemeClr val="dk2"/>
                    </a:solidFill>
                  </a:tcPr>
                </a:tc>
              </a:tr>
              <a:tr h="917675">
                <a:tc>
                  <a:txBody>
                    <a:bodyPr/>
                    <a:lstStyle/>
                    <a:p>
                      <a:pPr indent="0" lvl="0" marL="0" rtl="0" algn="l">
                        <a:spcBef>
                          <a:spcPts val="0"/>
                        </a:spcBef>
                        <a:spcAft>
                          <a:spcPts val="0"/>
                        </a:spcAft>
                        <a:buNone/>
                      </a:pPr>
                      <a:r>
                        <a:rPr lang="en-US" sz="1800">
                          <a:solidFill>
                            <a:schemeClr val="lt1"/>
                          </a:solidFill>
                        </a:rPr>
                        <a:t>7</a:t>
                      </a:r>
                      <a:endParaRPr sz="1800">
                        <a:solidFill>
                          <a:schemeClr val="lt1"/>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US" sz="1800">
                          <a:solidFill>
                            <a:schemeClr val="lt1"/>
                          </a:solidFill>
                        </a:rPr>
                        <a:t>KERN_DEBUG</a:t>
                      </a:r>
                      <a:endParaRPr sz="1800">
                        <a:solidFill>
                          <a:schemeClr val="lt1"/>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US" sz="1800">
                          <a:solidFill>
                            <a:schemeClr val="lt1"/>
                          </a:solidFill>
                        </a:rPr>
                        <a:t>Información para depuración</a:t>
                      </a:r>
                      <a:endParaRPr sz="1800">
                        <a:solidFill>
                          <a:schemeClr val="lt1"/>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chemeClr val="dk2"/>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82" name="Shape 182"/>
        <p:cNvGrpSpPr/>
        <p:nvPr/>
      </p:nvGrpSpPr>
      <p:grpSpPr>
        <a:xfrm>
          <a:off x="0" y="0"/>
          <a:ext cx="0" cy="0"/>
          <a:chOff x="0" y="0"/>
          <a:chExt cx="0" cy="0"/>
        </a:xfrm>
      </p:grpSpPr>
      <p:grpSp>
        <p:nvGrpSpPr>
          <p:cNvPr id="183" name="Google Shape;183;g35c3d30e88a_1_251"/>
          <p:cNvGrpSpPr/>
          <p:nvPr/>
        </p:nvGrpSpPr>
        <p:grpSpPr>
          <a:xfrm>
            <a:off x="876525" y="2296226"/>
            <a:ext cx="9578350" cy="7109674"/>
            <a:chOff x="0" y="-28575"/>
            <a:chExt cx="2177442" cy="1741500"/>
          </a:xfrm>
        </p:grpSpPr>
        <p:sp>
          <p:nvSpPr>
            <p:cNvPr id="184" name="Google Shape;184;g35c3d30e88a_1_251"/>
            <p:cNvSpPr/>
            <p:nvPr/>
          </p:nvSpPr>
          <p:spPr>
            <a:xfrm>
              <a:off x="0" y="0"/>
              <a:ext cx="2177442" cy="1712875"/>
            </a:xfrm>
            <a:custGeom>
              <a:rect b="b" l="l" r="r" t="t"/>
              <a:pathLst>
                <a:path extrusionOk="0" h="1712875" w="2177442">
                  <a:moveTo>
                    <a:pt x="47758" y="0"/>
                  </a:moveTo>
                  <a:lnTo>
                    <a:pt x="2129684" y="0"/>
                  </a:lnTo>
                  <a:cubicBezTo>
                    <a:pt x="2142350" y="0"/>
                    <a:pt x="2154498" y="5032"/>
                    <a:pt x="2163454" y="13988"/>
                  </a:cubicBezTo>
                  <a:cubicBezTo>
                    <a:pt x="2172411" y="22944"/>
                    <a:pt x="2177442" y="35092"/>
                    <a:pt x="2177442" y="47758"/>
                  </a:cubicBezTo>
                  <a:lnTo>
                    <a:pt x="2177442" y="1665117"/>
                  </a:lnTo>
                  <a:cubicBezTo>
                    <a:pt x="2177442" y="1677783"/>
                    <a:pt x="2172411" y="1689931"/>
                    <a:pt x="2163454" y="1698887"/>
                  </a:cubicBezTo>
                  <a:cubicBezTo>
                    <a:pt x="2154498" y="1707844"/>
                    <a:pt x="2142350" y="1712875"/>
                    <a:pt x="2129684" y="1712875"/>
                  </a:cubicBezTo>
                  <a:lnTo>
                    <a:pt x="47758" y="1712875"/>
                  </a:lnTo>
                  <a:cubicBezTo>
                    <a:pt x="35092" y="1712875"/>
                    <a:pt x="22944" y="1707844"/>
                    <a:pt x="13988" y="1698887"/>
                  </a:cubicBezTo>
                  <a:cubicBezTo>
                    <a:pt x="5032" y="1689931"/>
                    <a:pt x="0" y="1677783"/>
                    <a:pt x="0" y="1665117"/>
                  </a:cubicBezTo>
                  <a:lnTo>
                    <a:pt x="0" y="47758"/>
                  </a:lnTo>
                  <a:cubicBezTo>
                    <a:pt x="0" y="35092"/>
                    <a:pt x="5032" y="22944"/>
                    <a:pt x="13988" y="13988"/>
                  </a:cubicBezTo>
                  <a:cubicBezTo>
                    <a:pt x="22944" y="5032"/>
                    <a:pt x="35092" y="0"/>
                    <a:pt x="47758"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g35c3d30e88a_1_251"/>
            <p:cNvSpPr txBox="1"/>
            <p:nvPr/>
          </p:nvSpPr>
          <p:spPr>
            <a:xfrm>
              <a:off x="0" y="-28575"/>
              <a:ext cx="2177400" cy="1741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86" name="Google Shape;186;g35c3d30e88a_1_251"/>
          <p:cNvSpPr txBox="1"/>
          <p:nvPr/>
        </p:nvSpPr>
        <p:spPr>
          <a:xfrm>
            <a:off x="876525" y="1019175"/>
            <a:ext cx="9578400" cy="7695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None/>
            </a:pPr>
            <a:r>
              <a:rPr lang="en-US" sz="5000">
                <a:solidFill>
                  <a:srgbClr val="FFFFFF"/>
                </a:solidFill>
              </a:rPr>
              <a:t>¿Donde ver estos mensajes?</a:t>
            </a:r>
            <a:endParaRPr/>
          </a:p>
        </p:txBody>
      </p:sp>
      <p:sp>
        <p:nvSpPr>
          <p:cNvPr id="187" name="Google Shape;187;g35c3d30e88a_1_251"/>
          <p:cNvSpPr txBox="1"/>
          <p:nvPr/>
        </p:nvSpPr>
        <p:spPr>
          <a:xfrm>
            <a:off x="1338025" y="3106975"/>
            <a:ext cx="8368500" cy="3140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3200">
                <a:solidFill>
                  <a:schemeClr val="lt1"/>
                </a:solidFill>
                <a:latin typeface="Calibri"/>
                <a:ea typeface="Calibri"/>
                <a:cs typeface="Calibri"/>
                <a:sym typeface="Calibri"/>
              </a:rPr>
              <a:t>Los logs del kernel se almacenan en un buffer circular de memoria accesible mediante herramientas del espacio de usuario:</a:t>
            </a:r>
            <a:endParaRPr sz="3200">
              <a:solidFill>
                <a:schemeClr val="lt1"/>
              </a:solidFill>
              <a:latin typeface="Calibri"/>
              <a:ea typeface="Calibri"/>
              <a:cs typeface="Calibri"/>
              <a:sym typeface="Calibri"/>
            </a:endParaRPr>
          </a:p>
          <a:p>
            <a:pPr indent="0" lvl="0" marL="0" rtl="0" algn="just">
              <a:spcBef>
                <a:spcPts val="0"/>
              </a:spcBef>
              <a:spcAft>
                <a:spcPts val="0"/>
              </a:spcAft>
              <a:buNone/>
            </a:pPr>
            <a:r>
              <a:t/>
            </a:r>
            <a:endParaRPr sz="3200">
              <a:solidFill>
                <a:schemeClr val="lt1"/>
              </a:solidFill>
              <a:latin typeface="Calibri"/>
              <a:ea typeface="Calibri"/>
              <a:cs typeface="Calibri"/>
              <a:sym typeface="Calibri"/>
            </a:endParaRPr>
          </a:p>
          <a:p>
            <a:pPr indent="0" lvl="0" marL="0" rtl="0" algn="just">
              <a:spcBef>
                <a:spcPts val="0"/>
              </a:spcBef>
              <a:spcAft>
                <a:spcPts val="0"/>
              </a:spcAft>
              <a:buNone/>
            </a:pPr>
            <a:r>
              <a:rPr lang="en-US" sz="3200">
                <a:solidFill>
                  <a:schemeClr val="lt1"/>
                </a:solidFill>
                <a:latin typeface="Calibri"/>
                <a:ea typeface="Calibri"/>
                <a:cs typeface="Calibri"/>
                <a:sym typeface="Calibri"/>
              </a:rPr>
              <a:t>a. dmesg</a:t>
            </a:r>
            <a:endParaRPr sz="3200">
              <a:solidFill>
                <a:schemeClr val="lt1"/>
              </a:solidFill>
              <a:latin typeface="Calibri"/>
              <a:ea typeface="Calibri"/>
              <a:cs typeface="Calibri"/>
              <a:sym typeface="Calibri"/>
            </a:endParaRPr>
          </a:p>
          <a:p>
            <a:pPr indent="0" lvl="0" marL="0" rtl="0" algn="just">
              <a:spcBef>
                <a:spcPts val="0"/>
              </a:spcBef>
              <a:spcAft>
                <a:spcPts val="0"/>
              </a:spcAft>
              <a:buNone/>
            </a:pPr>
            <a:r>
              <a:rPr lang="en-US" sz="3200">
                <a:solidFill>
                  <a:schemeClr val="lt1"/>
                </a:solidFill>
                <a:latin typeface="Calibri"/>
                <a:ea typeface="Calibri"/>
                <a:cs typeface="Calibri"/>
                <a:sym typeface="Calibri"/>
              </a:rPr>
              <a:t>Muestra el buffer de logs del kernel:</a:t>
            </a:r>
            <a:endParaRPr sz="3200">
              <a:solidFill>
                <a:schemeClr val="lt1"/>
              </a:solidFill>
              <a:latin typeface="Calibri"/>
              <a:ea typeface="Calibri"/>
              <a:cs typeface="Calibri"/>
              <a:sym typeface="Calibri"/>
            </a:endParaRPr>
          </a:p>
        </p:txBody>
      </p:sp>
      <p:sp>
        <p:nvSpPr>
          <p:cNvPr id="188" name="Google Shape;188;g35c3d30e88a_1_251"/>
          <p:cNvSpPr txBox="1"/>
          <p:nvPr/>
        </p:nvSpPr>
        <p:spPr>
          <a:xfrm>
            <a:off x="1338025" y="6247075"/>
            <a:ext cx="8368500" cy="677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3200">
                <a:solidFill>
                  <a:schemeClr val="lt1"/>
                </a:solidFill>
                <a:highlight>
                  <a:schemeClr val="dk1"/>
                </a:highlight>
                <a:latin typeface="Calibri"/>
                <a:ea typeface="Calibri"/>
                <a:cs typeface="Calibri"/>
                <a:sym typeface="Calibri"/>
              </a:rPr>
              <a:t>dmesg | grep mi_syscall</a:t>
            </a:r>
            <a:endParaRPr sz="3200">
              <a:solidFill>
                <a:schemeClr val="lt1"/>
              </a:solidFill>
              <a:highlight>
                <a:schemeClr val="dk1"/>
              </a:highlight>
              <a:latin typeface="Calibri"/>
              <a:ea typeface="Calibri"/>
              <a:cs typeface="Calibri"/>
              <a:sym typeface="Calibri"/>
            </a:endParaRPr>
          </a:p>
        </p:txBody>
      </p:sp>
      <p:sp>
        <p:nvSpPr>
          <p:cNvPr id="189" name="Google Shape;189;g35c3d30e88a_1_251"/>
          <p:cNvSpPr txBox="1"/>
          <p:nvPr/>
        </p:nvSpPr>
        <p:spPr>
          <a:xfrm>
            <a:off x="1338025" y="6924175"/>
            <a:ext cx="8368500" cy="677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sz="3200">
              <a:solidFill>
                <a:schemeClr val="lt1"/>
              </a:solidFill>
              <a:latin typeface="Calibri"/>
              <a:ea typeface="Calibri"/>
              <a:cs typeface="Calibri"/>
              <a:sym typeface="Calibri"/>
            </a:endParaRPr>
          </a:p>
        </p:txBody>
      </p:sp>
      <p:grpSp>
        <p:nvGrpSpPr>
          <p:cNvPr id="190" name="Google Shape;190;g35c3d30e88a_1_251"/>
          <p:cNvGrpSpPr/>
          <p:nvPr/>
        </p:nvGrpSpPr>
        <p:grpSpPr>
          <a:xfrm>
            <a:off x="10894225" y="1019175"/>
            <a:ext cx="7203196" cy="8386716"/>
            <a:chOff x="0" y="-28575"/>
            <a:chExt cx="2177442" cy="1741500"/>
          </a:xfrm>
        </p:grpSpPr>
        <p:sp>
          <p:nvSpPr>
            <p:cNvPr id="191" name="Google Shape;191;g35c3d30e88a_1_251"/>
            <p:cNvSpPr/>
            <p:nvPr/>
          </p:nvSpPr>
          <p:spPr>
            <a:xfrm>
              <a:off x="0" y="0"/>
              <a:ext cx="2177442" cy="1712875"/>
            </a:xfrm>
            <a:custGeom>
              <a:rect b="b" l="l" r="r" t="t"/>
              <a:pathLst>
                <a:path extrusionOk="0" h="1712875" w="2177442">
                  <a:moveTo>
                    <a:pt x="47758" y="0"/>
                  </a:moveTo>
                  <a:lnTo>
                    <a:pt x="2129684" y="0"/>
                  </a:lnTo>
                  <a:cubicBezTo>
                    <a:pt x="2142350" y="0"/>
                    <a:pt x="2154498" y="5032"/>
                    <a:pt x="2163454" y="13988"/>
                  </a:cubicBezTo>
                  <a:cubicBezTo>
                    <a:pt x="2172411" y="22944"/>
                    <a:pt x="2177442" y="35092"/>
                    <a:pt x="2177442" y="47758"/>
                  </a:cubicBezTo>
                  <a:lnTo>
                    <a:pt x="2177442" y="1665117"/>
                  </a:lnTo>
                  <a:cubicBezTo>
                    <a:pt x="2177442" y="1677783"/>
                    <a:pt x="2172411" y="1689931"/>
                    <a:pt x="2163454" y="1698887"/>
                  </a:cubicBezTo>
                  <a:cubicBezTo>
                    <a:pt x="2154498" y="1707844"/>
                    <a:pt x="2142350" y="1712875"/>
                    <a:pt x="2129684" y="1712875"/>
                  </a:cubicBezTo>
                  <a:lnTo>
                    <a:pt x="47758" y="1712875"/>
                  </a:lnTo>
                  <a:cubicBezTo>
                    <a:pt x="35092" y="1712875"/>
                    <a:pt x="22944" y="1707844"/>
                    <a:pt x="13988" y="1698887"/>
                  </a:cubicBezTo>
                  <a:cubicBezTo>
                    <a:pt x="5032" y="1689931"/>
                    <a:pt x="0" y="1677783"/>
                    <a:pt x="0" y="1665117"/>
                  </a:cubicBezTo>
                  <a:lnTo>
                    <a:pt x="0" y="47758"/>
                  </a:lnTo>
                  <a:cubicBezTo>
                    <a:pt x="0" y="35092"/>
                    <a:pt x="5032" y="22944"/>
                    <a:pt x="13988" y="13988"/>
                  </a:cubicBezTo>
                  <a:cubicBezTo>
                    <a:pt x="22944" y="5032"/>
                    <a:pt x="35092" y="0"/>
                    <a:pt x="47758"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g35c3d30e88a_1_251"/>
            <p:cNvSpPr txBox="1"/>
            <p:nvPr/>
          </p:nvSpPr>
          <p:spPr>
            <a:xfrm>
              <a:off x="0" y="-28575"/>
              <a:ext cx="2177400" cy="1741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93" name="Google Shape;193;g35c3d30e88a_1_251"/>
          <p:cNvSpPr txBox="1"/>
          <p:nvPr/>
        </p:nvSpPr>
        <p:spPr>
          <a:xfrm>
            <a:off x="11191875" y="1547850"/>
            <a:ext cx="6183000" cy="511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100"/>
              <a:buFont typeface="Arial"/>
              <a:buNone/>
            </a:pPr>
            <a:r>
              <a:rPr lang="en-US" sz="3200">
                <a:solidFill>
                  <a:schemeClr val="lt1"/>
                </a:solidFill>
                <a:latin typeface="Calibri"/>
                <a:ea typeface="Calibri"/>
                <a:cs typeface="Calibri"/>
                <a:sym typeface="Calibri"/>
              </a:rPr>
              <a:t>b. /var/log/kern.log o /var/log/messages</a:t>
            </a:r>
            <a:endParaRPr sz="3200">
              <a:solidFill>
                <a:schemeClr val="lt1"/>
              </a:solidFill>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lang="en-US" sz="3200">
                <a:solidFill>
                  <a:schemeClr val="lt1"/>
                </a:solidFill>
                <a:latin typeface="Calibri"/>
                <a:ea typeface="Calibri"/>
                <a:cs typeface="Calibri"/>
                <a:sym typeface="Calibri"/>
              </a:rPr>
              <a:t>Dependiendo de la configuración del sistema (y de rsyslog o journald), los logs del kernel también se guardan en archivos persistentes.</a:t>
            </a:r>
            <a:endParaRPr sz="3200">
              <a:solidFill>
                <a:schemeClr val="lt1"/>
              </a:solidFill>
              <a:latin typeface="Calibri"/>
              <a:ea typeface="Calibri"/>
              <a:cs typeface="Calibri"/>
              <a:sym typeface="Calibri"/>
            </a:endParaRPr>
          </a:p>
          <a:p>
            <a:pPr indent="0" lvl="0" marL="0" rtl="0" algn="just">
              <a:spcBef>
                <a:spcPts val="0"/>
              </a:spcBef>
              <a:spcAft>
                <a:spcPts val="0"/>
              </a:spcAft>
              <a:buNone/>
            </a:pPr>
            <a:r>
              <a:t/>
            </a:r>
            <a:endParaRPr sz="3200">
              <a:solidFill>
                <a:schemeClr val="lt1"/>
              </a:solidFill>
              <a:latin typeface="Calibri"/>
              <a:ea typeface="Calibri"/>
              <a:cs typeface="Calibri"/>
              <a:sym typeface="Calibri"/>
            </a:endParaRPr>
          </a:p>
          <a:p>
            <a:pPr indent="0" lvl="0" marL="0" rtl="0" algn="just">
              <a:spcBef>
                <a:spcPts val="0"/>
              </a:spcBef>
              <a:spcAft>
                <a:spcPts val="0"/>
              </a:spcAft>
              <a:buNone/>
            </a:pPr>
            <a:r>
              <a:t/>
            </a:r>
            <a:endParaRPr sz="3200">
              <a:solidFill>
                <a:schemeClr val="lt1"/>
              </a:solidFill>
              <a:latin typeface="Calibri"/>
              <a:ea typeface="Calibri"/>
              <a:cs typeface="Calibri"/>
              <a:sym typeface="Calibri"/>
            </a:endParaRPr>
          </a:p>
          <a:p>
            <a:pPr indent="0" lvl="0" marL="0" rtl="0" algn="just">
              <a:spcBef>
                <a:spcPts val="0"/>
              </a:spcBef>
              <a:spcAft>
                <a:spcPts val="0"/>
              </a:spcAft>
              <a:buNone/>
            </a:pPr>
            <a:r>
              <a:rPr lang="en-US" sz="3200">
                <a:solidFill>
                  <a:schemeClr val="lt1"/>
                </a:solidFill>
                <a:latin typeface="Calibri"/>
                <a:ea typeface="Calibri"/>
                <a:cs typeface="Calibri"/>
                <a:sym typeface="Calibri"/>
              </a:rPr>
              <a:t>c. journalctl (para sistemas con systemd)</a:t>
            </a:r>
            <a:endParaRPr sz="3200">
              <a:solidFill>
                <a:schemeClr val="lt1"/>
              </a:solidFill>
              <a:latin typeface="Calibri"/>
              <a:ea typeface="Calibri"/>
              <a:cs typeface="Calibri"/>
              <a:sym typeface="Calibri"/>
            </a:endParaRPr>
          </a:p>
        </p:txBody>
      </p:sp>
      <p:sp>
        <p:nvSpPr>
          <p:cNvPr id="194" name="Google Shape;194;g35c3d30e88a_1_251"/>
          <p:cNvSpPr txBox="1"/>
          <p:nvPr/>
        </p:nvSpPr>
        <p:spPr>
          <a:xfrm>
            <a:off x="11001225" y="6924175"/>
            <a:ext cx="7096200" cy="1169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100"/>
              <a:buFont typeface="Arial"/>
              <a:buNone/>
            </a:pPr>
            <a:r>
              <a:rPr lang="en-US" sz="3200">
                <a:solidFill>
                  <a:schemeClr val="lt1"/>
                </a:solidFill>
                <a:highlight>
                  <a:schemeClr val="dk1"/>
                </a:highlight>
                <a:latin typeface="Calibri"/>
                <a:ea typeface="Calibri"/>
                <a:cs typeface="Calibri"/>
                <a:sym typeface="Calibri"/>
              </a:rPr>
              <a:t>journalctl -k    # Solo logs del kernel</a:t>
            </a:r>
            <a:endParaRPr sz="3200">
              <a:solidFill>
                <a:schemeClr val="lt1"/>
              </a:solidFill>
              <a:highlight>
                <a:schemeClr val="dk1"/>
              </a:highlight>
              <a:latin typeface="Calibri"/>
              <a:ea typeface="Calibri"/>
              <a:cs typeface="Calibri"/>
              <a:sym typeface="Calibri"/>
            </a:endParaRPr>
          </a:p>
          <a:p>
            <a:pPr indent="0" lvl="0" marL="0" rtl="0" algn="just">
              <a:spcBef>
                <a:spcPts val="0"/>
              </a:spcBef>
              <a:spcAft>
                <a:spcPts val="0"/>
              </a:spcAft>
              <a:buNone/>
            </a:pPr>
            <a:r>
              <a:rPr lang="en-US" sz="3200">
                <a:solidFill>
                  <a:schemeClr val="lt1"/>
                </a:solidFill>
                <a:highlight>
                  <a:schemeClr val="dk1"/>
                </a:highlight>
                <a:latin typeface="Calibri"/>
                <a:ea typeface="Calibri"/>
                <a:cs typeface="Calibri"/>
                <a:sym typeface="Calibri"/>
              </a:rPr>
              <a:t>journalctl -k -p debug  # Solo nivel debug</a:t>
            </a:r>
            <a:endParaRPr sz="3200">
              <a:solidFill>
                <a:schemeClr val="lt1"/>
              </a:solidFill>
              <a:highlight>
                <a:schemeClr val="dk1"/>
              </a:highlight>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